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4"/>
  </p:sldMasterIdLst>
  <p:notesMasterIdLst>
    <p:notesMasterId r:id="rId30"/>
  </p:notesMasterIdLst>
  <p:sldIdLst>
    <p:sldId id="267" r:id="rId5"/>
    <p:sldId id="278" r:id="rId6"/>
    <p:sldId id="279" r:id="rId7"/>
    <p:sldId id="257" r:id="rId8"/>
    <p:sldId id="282" r:id="rId9"/>
    <p:sldId id="299" r:id="rId10"/>
    <p:sldId id="297" r:id="rId11"/>
    <p:sldId id="281" r:id="rId12"/>
    <p:sldId id="261" r:id="rId13"/>
    <p:sldId id="276" r:id="rId14"/>
    <p:sldId id="298" r:id="rId15"/>
    <p:sldId id="283" r:id="rId16"/>
    <p:sldId id="284" r:id="rId17"/>
    <p:sldId id="285" r:id="rId18"/>
    <p:sldId id="286" r:id="rId19"/>
    <p:sldId id="291" r:id="rId20"/>
    <p:sldId id="292" r:id="rId21"/>
    <p:sldId id="293" r:id="rId22"/>
    <p:sldId id="294" r:id="rId23"/>
    <p:sldId id="300" r:id="rId24"/>
    <p:sldId id="264" r:id="rId25"/>
    <p:sldId id="296" r:id="rId26"/>
    <p:sldId id="295" r:id="rId27"/>
    <p:sldId id="277" r:id="rId28"/>
    <p:sldId id="270" r:id="rId2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ABDB77"/>
    <a:srgbClr val="FFE07D"/>
    <a:srgbClr val="FFD85D"/>
    <a:srgbClr val="FEE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unkle Formatvorlage 1 - Akz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unkle Formatvorlag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Helle Formatvorlage 3 - Akz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80"/>
  </p:normalViewPr>
  <p:slideViewPr>
    <p:cSldViewPr snapToGrid="0">
      <p:cViewPr varScale="1">
        <p:scale>
          <a:sx n="107" d="100"/>
          <a:sy n="107" d="100"/>
        </p:scale>
        <p:origin x="1760" y="1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ra Beuer" userId="06e40986-ce65-4b2b-adec-94e5a5f10e65" providerId="ADAL" clId="{5E529DEE-557B-454A-8B7E-5783BB9530B1}"/>
    <pc:docChg chg="custSel modSld">
      <pc:chgData name="Petra Beuer" userId="06e40986-ce65-4b2b-adec-94e5a5f10e65" providerId="ADAL" clId="{5E529DEE-557B-454A-8B7E-5783BB9530B1}" dt="2024-02-01T14:57:43.865" v="436" actId="20577"/>
      <pc:docMkLst>
        <pc:docMk/>
      </pc:docMkLst>
      <pc:sldChg chg="modSp mod">
        <pc:chgData name="Petra Beuer" userId="06e40986-ce65-4b2b-adec-94e5a5f10e65" providerId="ADAL" clId="{5E529DEE-557B-454A-8B7E-5783BB9530B1}" dt="2023-09-17T08:35:31.672" v="15" actId="20577"/>
        <pc:sldMkLst>
          <pc:docMk/>
          <pc:sldMk cId="2429177379" sldId="257"/>
        </pc:sldMkLst>
        <pc:spChg chg="mod">
          <ac:chgData name="Petra Beuer" userId="06e40986-ce65-4b2b-adec-94e5a5f10e65" providerId="ADAL" clId="{5E529DEE-557B-454A-8B7E-5783BB9530B1}" dt="2023-09-17T08:35:31.672" v="15" actId="20577"/>
          <ac:spMkLst>
            <pc:docMk/>
            <pc:sldMk cId="2429177379" sldId="257"/>
            <ac:spMk id="4" creationId="{00000000-0000-0000-0000-000000000000}"/>
          </ac:spMkLst>
        </pc:spChg>
      </pc:sldChg>
      <pc:sldChg chg="modSp mod">
        <pc:chgData name="Petra Beuer" userId="06e40986-ce65-4b2b-adec-94e5a5f10e65" providerId="ADAL" clId="{5E529DEE-557B-454A-8B7E-5783BB9530B1}" dt="2024-02-01T14:57:37.143" v="430" actId="20577"/>
        <pc:sldMkLst>
          <pc:docMk/>
          <pc:sldMk cId="1084957331" sldId="261"/>
        </pc:sldMkLst>
        <pc:spChg chg="mod">
          <ac:chgData name="Petra Beuer" userId="06e40986-ce65-4b2b-adec-94e5a5f10e65" providerId="ADAL" clId="{5E529DEE-557B-454A-8B7E-5783BB9530B1}" dt="2024-02-01T14:57:37.143" v="430" actId="20577"/>
          <ac:spMkLst>
            <pc:docMk/>
            <pc:sldMk cId="1084957331" sldId="261"/>
            <ac:spMk id="3" creationId="{00000000-0000-0000-0000-000000000000}"/>
          </ac:spMkLst>
        </pc:spChg>
      </pc:sldChg>
      <pc:sldChg chg="modSp mod">
        <pc:chgData name="Petra Beuer" userId="06e40986-ce65-4b2b-adec-94e5a5f10e65" providerId="ADAL" clId="{5E529DEE-557B-454A-8B7E-5783BB9530B1}" dt="2023-09-17T08:35:10.620" v="3" actId="20577"/>
        <pc:sldMkLst>
          <pc:docMk/>
          <pc:sldMk cId="1368961926" sldId="267"/>
        </pc:sldMkLst>
        <pc:spChg chg="mod">
          <ac:chgData name="Petra Beuer" userId="06e40986-ce65-4b2b-adec-94e5a5f10e65" providerId="ADAL" clId="{5E529DEE-557B-454A-8B7E-5783BB9530B1}" dt="2023-09-17T08:35:10.620" v="3" actId="20577"/>
          <ac:spMkLst>
            <pc:docMk/>
            <pc:sldMk cId="1368961926" sldId="267"/>
            <ac:spMk id="2" creationId="{00000000-0000-0000-0000-000000000000}"/>
          </ac:spMkLst>
        </pc:spChg>
      </pc:sldChg>
      <pc:sldChg chg="modSp mod">
        <pc:chgData name="Petra Beuer" userId="06e40986-ce65-4b2b-adec-94e5a5f10e65" providerId="ADAL" clId="{5E529DEE-557B-454A-8B7E-5783BB9530B1}" dt="2024-02-01T14:57:43.865" v="436" actId="20577"/>
        <pc:sldMkLst>
          <pc:docMk/>
          <pc:sldMk cId="4102358676" sldId="276"/>
        </pc:sldMkLst>
        <pc:spChg chg="mod">
          <ac:chgData name="Petra Beuer" userId="06e40986-ce65-4b2b-adec-94e5a5f10e65" providerId="ADAL" clId="{5E529DEE-557B-454A-8B7E-5783BB9530B1}" dt="2024-02-01T14:57:43.865" v="436" actId="20577"/>
          <ac:spMkLst>
            <pc:docMk/>
            <pc:sldMk cId="4102358676" sldId="276"/>
            <ac:spMk id="3" creationId="{00000000-0000-0000-0000-000000000000}"/>
          </ac:spMkLst>
        </pc:spChg>
      </pc:sldChg>
      <pc:sldChg chg="modSp mod">
        <pc:chgData name="Petra Beuer" userId="06e40986-ce65-4b2b-adec-94e5a5f10e65" providerId="ADAL" clId="{5E529DEE-557B-454A-8B7E-5783BB9530B1}" dt="2023-09-17T08:35:16.392" v="7" actId="20577"/>
        <pc:sldMkLst>
          <pc:docMk/>
          <pc:sldMk cId="2939519798" sldId="278"/>
        </pc:sldMkLst>
        <pc:spChg chg="mod">
          <ac:chgData name="Petra Beuer" userId="06e40986-ce65-4b2b-adec-94e5a5f10e65" providerId="ADAL" clId="{5E529DEE-557B-454A-8B7E-5783BB9530B1}" dt="2023-09-17T08:35:16.392" v="7" actId="20577"/>
          <ac:spMkLst>
            <pc:docMk/>
            <pc:sldMk cId="2939519798" sldId="278"/>
            <ac:spMk id="2" creationId="{00000000-0000-0000-0000-000000000000}"/>
          </ac:spMkLst>
        </pc:spChg>
      </pc:sldChg>
      <pc:sldChg chg="modSp mod">
        <pc:chgData name="Petra Beuer" userId="06e40986-ce65-4b2b-adec-94e5a5f10e65" providerId="ADAL" clId="{5E529DEE-557B-454A-8B7E-5783BB9530B1}" dt="2023-09-17T08:35:20.988" v="11" actId="20577"/>
        <pc:sldMkLst>
          <pc:docMk/>
          <pc:sldMk cId="4206221859" sldId="279"/>
        </pc:sldMkLst>
        <pc:spChg chg="mod">
          <ac:chgData name="Petra Beuer" userId="06e40986-ce65-4b2b-adec-94e5a5f10e65" providerId="ADAL" clId="{5E529DEE-557B-454A-8B7E-5783BB9530B1}" dt="2023-09-17T08:35:20.988" v="11" actId="20577"/>
          <ac:spMkLst>
            <pc:docMk/>
            <pc:sldMk cId="4206221859" sldId="279"/>
            <ac:spMk id="2" creationId="{00000000-0000-0000-0000-000000000000}"/>
          </ac:spMkLst>
        </pc:spChg>
      </pc:sldChg>
      <pc:sldChg chg="modSp mod">
        <pc:chgData name="Petra Beuer" userId="06e40986-ce65-4b2b-adec-94e5a5f10e65" providerId="ADAL" clId="{5E529DEE-557B-454A-8B7E-5783BB9530B1}" dt="2023-09-17T08:36:15.755" v="70" actId="20577"/>
        <pc:sldMkLst>
          <pc:docMk/>
          <pc:sldMk cId="1790729913" sldId="281"/>
        </pc:sldMkLst>
        <pc:spChg chg="mod">
          <ac:chgData name="Petra Beuer" userId="06e40986-ce65-4b2b-adec-94e5a5f10e65" providerId="ADAL" clId="{5E529DEE-557B-454A-8B7E-5783BB9530B1}" dt="2023-09-17T08:36:15.755" v="70" actId="20577"/>
          <ac:spMkLst>
            <pc:docMk/>
            <pc:sldMk cId="1790729913" sldId="281"/>
            <ac:spMk id="4" creationId="{00000000-0000-0000-0000-000000000000}"/>
          </ac:spMkLst>
        </pc:spChg>
      </pc:sldChg>
      <pc:sldChg chg="modSp mod">
        <pc:chgData name="Petra Beuer" userId="06e40986-ce65-4b2b-adec-94e5a5f10e65" providerId="ADAL" clId="{5E529DEE-557B-454A-8B7E-5783BB9530B1}" dt="2023-09-17T08:35:46.351" v="43" actId="20577"/>
        <pc:sldMkLst>
          <pc:docMk/>
          <pc:sldMk cId="2952472800" sldId="282"/>
        </pc:sldMkLst>
        <pc:spChg chg="mod">
          <ac:chgData name="Petra Beuer" userId="06e40986-ce65-4b2b-adec-94e5a5f10e65" providerId="ADAL" clId="{5E529DEE-557B-454A-8B7E-5783BB9530B1}" dt="2023-09-17T08:35:46.351" v="43" actId="20577"/>
          <ac:spMkLst>
            <pc:docMk/>
            <pc:sldMk cId="2952472800" sldId="282"/>
            <ac:spMk id="5" creationId="{B58782ED-0758-43ED-87B3-2B8DE64BB3AB}"/>
          </ac:spMkLst>
        </pc:spChg>
      </pc:sldChg>
      <pc:sldChg chg="modSp mod">
        <pc:chgData name="Petra Beuer" userId="06e40986-ce65-4b2b-adec-94e5a5f10e65" providerId="ADAL" clId="{5E529DEE-557B-454A-8B7E-5783BB9530B1}" dt="2023-09-17T08:37:00.406" v="140" actId="20577"/>
        <pc:sldMkLst>
          <pc:docMk/>
          <pc:sldMk cId="3172447460" sldId="283"/>
        </pc:sldMkLst>
        <pc:spChg chg="mod">
          <ac:chgData name="Petra Beuer" userId="06e40986-ce65-4b2b-adec-94e5a5f10e65" providerId="ADAL" clId="{5E529DEE-557B-454A-8B7E-5783BB9530B1}" dt="2023-09-17T08:37:00.406" v="140" actId="20577"/>
          <ac:spMkLst>
            <pc:docMk/>
            <pc:sldMk cId="3172447460" sldId="283"/>
            <ac:spMk id="3" creationId="{00000000-0000-0000-0000-000000000000}"/>
          </ac:spMkLst>
        </pc:spChg>
      </pc:sldChg>
      <pc:sldChg chg="modSp mod">
        <pc:chgData name="Petra Beuer" userId="06e40986-ce65-4b2b-adec-94e5a5f10e65" providerId="ADAL" clId="{5E529DEE-557B-454A-8B7E-5783BB9530B1}" dt="2023-09-17T08:37:07.977" v="146" actId="20577"/>
        <pc:sldMkLst>
          <pc:docMk/>
          <pc:sldMk cId="4042944684" sldId="284"/>
        </pc:sldMkLst>
        <pc:spChg chg="mod">
          <ac:chgData name="Petra Beuer" userId="06e40986-ce65-4b2b-adec-94e5a5f10e65" providerId="ADAL" clId="{5E529DEE-557B-454A-8B7E-5783BB9530B1}" dt="2023-09-17T08:37:07.977" v="146" actId="20577"/>
          <ac:spMkLst>
            <pc:docMk/>
            <pc:sldMk cId="4042944684" sldId="284"/>
            <ac:spMk id="3" creationId="{00000000-0000-0000-0000-000000000000}"/>
          </ac:spMkLst>
        </pc:spChg>
      </pc:sldChg>
      <pc:sldChg chg="modSp mod">
        <pc:chgData name="Petra Beuer" userId="06e40986-ce65-4b2b-adec-94e5a5f10e65" providerId="ADAL" clId="{5E529DEE-557B-454A-8B7E-5783BB9530B1}" dt="2023-09-17T08:37:22.164" v="179" actId="20577"/>
        <pc:sldMkLst>
          <pc:docMk/>
          <pc:sldMk cId="125268959" sldId="285"/>
        </pc:sldMkLst>
        <pc:spChg chg="mod">
          <ac:chgData name="Petra Beuer" userId="06e40986-ce65-4b2b-adec-94e5a5f10e65" providerId="ADAL" clId="{5E529DEE-557B-454A-8B7E-5783BB9530B1}" dt="2023-09-17T08:37:22.164" v="179" actId="20577"/>
          <ac:spMkLst>
            <pc:docMk/>
            <pc:sldMk cId="125268959" sldId="285"/>
            <ac:spMk id="2" creationId="{00000000-0000-0000-0000-000000000000}"/>
          </ac:spMkLst>
        </pc:spChg>
        <pc:spChg chg="mod">
          <ac:chgData name="Petra Beuer" userId="06e40986-ce65-4b2b-adec-94e5a5f10e65" providerId="ADAL" clId="{5E529DEE-557B-454A-8B7E-5783BB9530B1}" dt="2023-09-17T08:37:17.570" v="167" actId="20577"/>
          <ac:spMkLst>
            <pc:docMk/>
            <pc:sldMk cId="125268959" sldId="285"/>
            <ac:spMk id="3" creationId="{00000000-0000-0000-0000-000000000000}"/>
          </ac:spMkLst>
        </pc:spChg>
      </pc:sldChg>
      <pc:sldChg chg="modSp mod">
        <pc:chgData name="Petra Beuer" userId="06e40986-ce65-4b2b-adec-94e5a5f10e65" providerId="ADAL" clId="{5E529DEE-557B-454A-8B7E-5783BB9530B1}" dt="2023-09-17T08:37:37.769" v="221" actId="20577"/>
        <pc:sldMkLst>
          <pc:docMk/>
          <pc:sldMk cId="492474264" sldId="286"/>
        </pc:sldMkLst>
        <pc:spChg chg="mod">
          <ac:chgData name="Petra Beuer" userId="06e40986-ce65-4b2b-adec-94e5a5f10e65" providerId="ADAL" clId="{5E529DEE-557B-454A-8B7E-5783BB9530B1}" dt="2023-09-17T08:37:30.431" v="200" actId="20577"/>
          <ac:spMkLst>
            <pc:docMk/>
            <pc:sldMk cId="492474264" sldId="286"/>
            <ac:spMk id="5" creationId="{70C63EA5-5FD6-4D52-9FB2-3694D9C383A2}"/>
          </ac:spMkLst>
        </pc:spChg>
        <pc:spChg chg="mod">
          <ac:chgData name="Petra Beuer" userId="06e40986-ce65-4b2b-adec-94e5a5f10e65" providerId="ADAL" clId="{5E529DEE-557B-454A-8B7E-5783BB9530B1}" dt="2023-09-17T08:37:37.769" v="221" actId="20577"/>
          <ac:spMkLst>
            <pc:docMk/>
            <pc:sldMk cId="492474264" sldId="286"/>
            <ac:spMk id="8" creationId="{EF582FFE-0B49-4118-847F-16FBB0C682C4}"/>
          </ac:spMkLst>
        </pc:spChg>
      </pc:sldChg>
      <pc:sldChg chg="modSp mod">
        <pc:chgData name="Petra Beuer" userId="06e40986-ce65-4b2b-adec-94e5a5f10e65" providerId="ADAL" clId="{5E529DEE-557B-454A-8B7E-5783BB9530B1}" dt="2023-09-17T08:37:51.036" v="263" actId="20577"/>
        <pc:sldMkLst>
          <pc:docMk/>
          <pc:sldMk cId="3422848055" sldId="291"/>
        </pc:sldMkLst>
        <pc:spChg chg="mod">
          <ac:chgData name="Petra Beuer" userId="06e40986-ce65-4b2b-adec-94e5a5f10e65" providerId="ADAL" clId="{5E529DEE-557B-454A-8B7E-5783BB9530B1}" dt="2023-09-17T08:37:45.645" v="242" actId="20577"/>
          <ac:spMkLst>
            <pc:docMk/>
            <pc:sldMk cId="3422848055" sldId="291"/>
            <ac:spMk id="5" creationId="{70C63EA5-5FD6-4D52-9FB2-3694D9C383A2}"/>
          </ac:spMkLst>
        </pc:spChg>
        <pc:spChg chg="mod">
          <ac:chgData name="Petra Beuer" userId="06e40986-ce65-4b2b-adec-94e5a5f10e65" providerId="ADAL" clId="{5E529DEE-557B-454A-8B7E-5783BB9530B1}" dt="2023-09-17T08:37:51.036" v="263" actId="20577"/>
          <ac:spMkLst>
            <pc:docMk/>
            <pc:sldMk cId="3422848055" sldId="291"/>
            <ac:spMk id="8" creationId="{EF582FFE-0B49-4118-847F-16FBB0C682C4}"/>
          </ac:spMkLst>
        </pc:spChg>
      </pc:sldChg>
      <pc:sldChg chg="modSp mod">
        <pc:chgData name="Petra Beuer" userId="06e40986-ce65-4b2b-adec-94e5a5f10e65" providerId="ADAL" clId="{5E529DEE-557B-454A-8B7E-5783BB9530B1}" dt="2023-09-17T08:38:04.165" v="305" actId="20577"/>
        <pc:sldMkLst>
          <pc:docMk/>
          <pc:sldMk cId="976794433" sldId="292"/>
        </pc:sldMkLst>
        <pc:spChg chg="mod">
          <ac:chgData name="Petra Beuer" userId="06e40986-ce65-4b2b-adec-94e5a5f10e65" providerId="ADAL" clId="{5E529DEE-557B-454A-8B7E-5783BB9530B1}" dt="2023-09-17T08:37:58.315" v="284" actId="20577"/>
          <ac:spMkLst>
            <pc:docMk/>
            <pc:sldMk cId="976794433" sldId="292"/>
            <ac:spMk id="5" creationId="{70C63EA5-5FD6-4D52-9FB2-3694D9C383A2}"/>
          </ac:spMkLst>
        </pc:spChg>
        <pc:spChg chg="mod">
          <ac:chgData name="Petra Beuer" userId="06e40986-ce65-4b2b-adec-94e5a5f10e65" providerId="ADAL" clId="{5E529DEE-557B-454A-8B7E-5783BB9530B1}" dt="2023-09-17T08:38:04.165" v="305" actId="20577"/>
          <ac:spMkLst>
            <pc:docMk/>
            <pc:sldMk cId="976794433" sldId="292"/>
            <ac:spMk id="8" creationId="{EF582FFE-0B49-4118-847F-16FBB0C682C4}"/>
          </ac:spMkLst>
        </pc:spChg>
      </pc:sldChg>
      <pc:sldChg chg="modSp mod">
        <pc:chgData name="Petra Beuer" userId="06e40986-ce65-4b2b-adec-94e5a5f10e65" providerId="ADAL" clId="{5E529DEE-557B-454A-8B7E-5783BB9530B1}" dt="2023-09-17T08:38:19.777" v="365" actId="20577"/>
        <pc:sldMkLst>
          <pc:docMk/>
          <pc:sldMk cId="2060247632" sldId="293"/>
        </pc:sldMkLst>
        <pc:spChg chg="mod">
          <ac:chgData name="Petra Beuer" userId="06e40986-ce65-4b2b-adec-94e5a5f10e65" providerId="ADAL" clId="{5E529DEE-557B-454A-8B7E-5783BB9530B1}" dt="2023-09-17T08:38:14.827" v="344" actId="20577"/>
          <ac:spMkLst>
            <pc:docMk/>
            <pc:sldMk cId="2060247632" sldId="293"/>
            <ac:spMk id="5" creationId="{70C63EA5-5FD6-4D52-9FB2-3694D9C383A2}"/>
          </ac:spMkLst>
        </pc:spChg>
        <pc:spChg chg="mod">
          <ac:chgData name="Petra Beuer" userId="06e40986-ce65-4b2b-adec-94e5a5f10e65" providerId="ADAL" clId="{5E529DEE-557B-454A-8B7E-5783BB9530B1}" dt="2023-09-17T08:38:19.777" v="365" actId="20577"/>
          <ac:spMkLst>
            <pc:docMk/>
            <pc:sldMk cId="2060247632" sldId="293"/>
            <ac:spMk id="8" creationId="{EF582FFE-0B49-4118-847F-16FBB0C682C4}"/>
          </ac:spMkLst>
        </pc:spChg>
      </pc:sldChg>
      <pc:sldChg chg="modSp mod">
        <pc:chgData name="Petra Beuer" userId="06e40986-ce65-4b2b-adec-94e5a5f10e65" providerId="ADAL" clId="{5E529DEE-557B-454A-8B7E-5783BB9530B1}" dt="2023-09-17T08:38:25.437" v="367" actId="27636"/>
        <pc:sldMkLst>
          <pc:docMk/>
          <pc:sldMk cId="1595980301" sldId="294"/>
        </pc:sldMkLst>
        <pc:spChg chg="mod">
          <ac:chgData name="Petra Beuer" userId="06e40986-ce65-4b2b-adec-94e5a5f10e65" providerId="ADAL" clId="{5E529DEE-557B-454A-8B7E-5783BB9530B1}" dt="2023-09-17T08:38:25.437" v="367" actId="27636"/>
          <ac:spMkLst>
            <pc:docMk/>
            <pc:sldMk cId="1595980301" sldId="294"/>
            <ac:spMk id="3" creationId="{00000000-0000-0000-0000-000000000000}"/>
          </ac:spMkLst>
        </pc:spChg>
      </pc:sldChg>
      <pc:sldChg chg="modSp mod">
        <pc:chgData name="Petra Beuer" userId="06e40986-ce65-4b2b-adec-94e5a5f10e65" providerId="ADAL" clId="{5E529DEE-557B-454A-8B7E-5783BB9530B1}" dt="2023-09-17T08:36:04.898" v="55" actId="20577"/>
        <pc:sldMkLst>
          <pc:docMk/>
          <pc:sldMk cId="3268556644" sldId="297"/>
        </pc:sldMkLst>
        <pc:spChg chg="mod">
          <ac:chgData name="Petra Beuer" userId="06e40986-ce65-4b2b-adec-94e5a5f10e65" providerId="ADAL" clId="{5E529DEE-557B-454A-8B7E-5783BB9530B1}" dt="2023-09-17T08:36:04.898" v="55" actId="20577"/>
          <ac:spMkLst>
            <pc:docMk/>
            <pc:sldMk cId="3268556644" sldId="297"/>
            <ac:spMk id="4" creationId="{00000000-0000-0000-0000-000000000000}"/>
          </ac:spMkLst>
        </pc:spChg>
      </pc:sldChg>
      <pc:sldChg chg="modSp mod">
        <pc:chgData name="Petra Beuer" userId="06e40986-ce65-4b2b-adec-94e5a5f10e65" providerId="ADAL" clId="{5E529DEE-557B-454A-8B7E-5783BB9530B1}" dt="2023-09-17T08:36:47.675" v="123" actId="20577"/>
        <pc:sldMkLst>
          <pc:docMk/>
          <pc:sldMk cId="105276005" sldId="298"/>
        </pc:sldMkLst>
        <pc:spChg chg="mod">
          <ac:chgData name="Petra Beuer" userId="06e40986-ce65-4b2b-adec-94e5a5f10e65" providerId="ADAL" clId="{5E529DEE-557B-454A-8B7E-5783BB9530B1}" dt="2023-09-17T08:36:42.635" v="119" actId="5793"/>
          <ac:spMkLst>
            <pc:docMk/>
            <pc:sldMk cId="105276005" sldId="298"/>
            <ac:spMk id="5" creationId="{B58782ED-0758-43ED-87B3-2B8DE64BB3AB}"/>
          </ac:spMkLst>
        </pc:spChg>
        <pc:spChg chg="mod">
          <ac:chgData name="Petra Beuer" userId="06e40986-ce65-4b2b-adec-94e5a5f10e65" providerId="ADAL" clId="{5E529DEE-557B-454A-8B7E-5783BB9530B1}" dt="2023-09-17T08:36:47.675" v="123" actId="20577"/>
          <ac:spMkLst>
            <pc:docMk/>
            <pc:sldMk cId="105276005" sldId="298"/>
            <ac:spMk id="8" creationId="{422FADC3-0DBA-4A77-9EEA-21E029E77245}"/>
          </ac:spMkLst>
        </pc:spChg>
      </pc:sldChg>
      <pc:sldChg chg="modSp mod">
        <pc:chgData name="Petra Beuer" userId="06e40986-ce65-4b2b-adec-94e5a5f10e65" providerId="ADAL" clId="{5E529DEE-557B-454A-8B7E-5783BB9530B1}" dt="2023-09-17T08:35:53.455" v="47" actId="20577"/>
        <pc:sldMkLst>
          <pc:docMk/>
          <pc:sldMk cId="3472912378" sldId="299"/>
        </pc:sldMkLst>
        <pc:spChg chg="mod">
          <ac:chgData name="Petra Beuer" userId="06e40986-ce65-4b2b-adec-94e5a5f10e65" providerId="ADAL" clId="{5E529DEE-557B-454A-8B7E-5783BB9530B1}" dt="2023-09-17T08:35:53.455" v="47" actId="20577"/>
          <ac:spMkLst>
            <pc:docMk/>
            <pc:sldMk cId="3472912378" sldId="299"/>
            <ac:spMk id="8" creationId="{422FADC3-0DBA-4A77-9EEA-21E029E77245}"/>
          </ac:spMkLst>
        </pc:spChg>
      </pc:sldChg>
      <pc:sldChg chg="modSp mod">
        <pc:chgData name="Petra Beuer" userId="06e40986-ce65-4b2b-adec-94e5a5f10e65" providerId="ADAL" clId="{5E529DEE-557B-454A-8B7E-5783BB9530B1}" dt="2023-09-17T08:38:31.793" v="369" actId="27636"/>
        <pc:sldMkLst>
          <pc:docMk/>
          <pc:sldMk cId="3522804914" sldId="300"/>
        </pc:sldMkLst>
        <pc:spChg chg="mod">
          <ac:chgData name="Petra Beuer" userId="06e40986-ce65-4b2b-adec-94e5a5f10e65" providerId="ADAL" clId="{5E529DEE-557B-454A-8B7E-5783BB9530B1}" dt="2023-09-17T08:38:31.793" v="369" actId="27636"/>
          <ac:spMkLst>
            <pc:docMk/>
            <pc:sldMk cId="3522804914" sldId="300"/>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7EE17-DF22-4DBD-B005-2E6312A96B0E}" type="datetimeFigureOut">
              <a:rPr lang="de-DE" smtClean="0"/>
              <a:pPr/>
              <a:t>01.02.24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42C777-27C2-4E6D-A540-9859F7823FEC}" type="slidenum">
              <a:rPr lang="de-DE" smtClean="0"/>
              <a:pPr/>
              <a:t>‹Nr.›</a:t>
            </a:fld>
            <a:endParaRPr lang="de-DE"/>
          </a:p>
        </p:txBody>
      </p:sp>
    </p:spTree>
    <p:extLst>
      <p:ext uri="{BB962C8B-B14F-4D97-AF65-F5344CB8AC3E}">
        <p14:creationId xmlns:p14="http://schemas.microsoft.com/office/powerpoint/2010/main" val="2465938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a:t>
            </a:fld>
            <a:endParaRPr lang="de-DE"/>
          </a:p>
        </p:txBody>
      </p:sp>
    </p:spTree>
    <p:extLst>
      <p:ext uri="{BB962C8B-B14F-4D97-AF65-F5344CB8AC3E}">
        <p14:creationId xmlns:p14="http://schemas.microsoft.com/office/powerpoint/2010/main" val="1039149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10</a:t>
            </a:fld>
            <a:endParaRPr lang="de-DE"/>
          </a:p>
        </p:txBody>
      </p:sp>
    </p:spTree>
    <p:extLst>
      <p:ext uri="{BB962C8B-B14F-4D97-AF65-F5344CB8AC3E}">
        <p14:creationId xmlns:p14="http://schemas.microsoft.com/office/powerpoint/2010/main" val="2888292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11</a:t>
            </a:fld>
            <a:endParaRPr lang="de-DE"/>
          </a:p>
        </p:txBody>
      </p:sp>
    </p:spTree>
    <p:extLst>
      <p:ext uri="{BB962C8B-B14F-4D97-AF65-F5344CB8AC3E}">
        <p14:creationId xmlns:p14="http://schemas.microsoft.com/office/powerpoint/2010/main" val="19285750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12</a:t>
            </a:fld>
            <a:endParaRPr lang="de-DE"/>
          </a:p>
        </p:txBody>
      </p:sp>
    </p:spTree>
    <p:extLst>
      <p:ext uri="{BB962C8B-B14F-4D97-AF65-F5344CB8AC3E}">
        <p14:creationId xmlns:p14="http://schemas.microsoft.com/office/powerpoint/2010/main" val="1792025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13</a:t>
            </a:fld>
            <a:endParaRPr lang="de-DE"/>
          </a:p>
        </p:txBody>
      </p:sp>
    </p:spTree>
    <p:extLst>
      <p:ext uri="{BB962C8B-B14F-4D97-AF65-F5344CB8AC3E}">
        <p14:creationId xmlns:p14="http://schemas.microsoft.com/office/powerpoint/2010/main" val="36557447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14</a:t>
            </a:fld>
            <a:endParaRPr lang="de-DE"/>
          </a:p>
        </p:txBody>
      </p:sp>
    </p:spTree>
    <p:extLst>
      <p:ext uri="{BB962C8B-B14F-4D97-AF65-F5344CB8AC3E}">
        <p14:creationId xmlns:p14="http://schemas.microsoft.com/office/powerpoint/2010/main" val="1458439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15</a:t>
            </a:fld>
            <a:endParaRPr lang="de-DE"/>
          </a:p>
        </p:txBody>
      </p:sp>
    </p:spTree>
    <p:extLst>
      <p:ext uri="{BB962C8B-B14F-4D97-AF65-F5344CB8AC3E}">
        <p14:creationId xmlns:p14="http://schemas.microsoft.com/office/powerpoint/2010/main" val="752960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16</a:t>
            </a:fld>
            <a:endParaRPr lang="de-DE"/>
          </a:p>
        </p:txBody>
      </p:sp>
    </p:spTree>
    <p:extLst>
      <p:ext uri="{BB962C8B-B14F-4D97-AF65-F5344CB8AC3E}">
        <p14:creationId xmlns:p14="http://schemas.microsoft.com/office/powerpoint/2010/main" val="18208990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17</a:t>
            </a:fld>
            <a:endParaRPr lang="de-DE"/>
          </a:p>
        </p:txBody>
      </p:sp>
    </p:spTree>
    <p:extLst>
      <p:ext uri="{BB962C8B-B14F-4D97-AF65-F5344CB8AC3E}">
        <p14:creationId xmlns:p14="http://schemas.microsoft.com/office/powerpoint/2010/main" val="34370060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18</a:t>
            </a:fld>
            <a:endParaRPr lang="de-DE"/>
          </a:p>
        </p:txBody>
      </p:sp>
    </p:spTree>
    <p:extLst>
      <p:ext uri="{BB962C8B-B14F-4D97-AF65-F5344CB8AC3E}">
        <p14:creationId xmlns:p14="http://schemas.microsoft.com/office/powerpoint/2010/main" val="28326082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19</a:t>
            </a:fld>
            <a:endParaRPr lang="de-DE"/>
          </a:p>
        </p:txBody>
      </p:sp>
    </p:spTree>
    <p:extLst>
      <p:ext uri="{BB962C8B-B14F-4D97-AF65-F5344CB8AC3E}">
        <p14:creationId xmlns:p14="http://schemas.microsoft.com/office/powerpoint/2010/main" val="3169379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2</a:t>
            </a:fld>
            <a:endParaRPr lang="de-DE"/>
          </a:p>
        </p:txBody>
      </p:sp>
    </p:spTree>
    <p:extLst>
      <p:ext uri="{BB962C8B-B14F-4D97-AF65-F5344CB8AC3E}">
        <p14:creationId xmlns:p14="http://schemas.microsoft.com/office/powerpoint/2010/main" val="10581246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20</a:t>
            </a:fld>
            <a:endParaRPr lang="de-DE"/>
          </a:p>
        </p:txBody>
      </p:sp>
    </p:spTree>
    <p:extLst>
      <p:ext uri="{BB962C8B-B14F-4D97-AF65-F5344CB8AC3E}">
        <p14:creationId xmlns:p14="http://schemas.microsoft.com/office/powerpoint/2010/main" val="31849786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21</a:t>
            </a:fld>
            <a:endParaRPr lang="de-DE"/>
          </a:p>
        </p:txBody>
      </p:sp>
    </p:spTree>
    <p:extLst>
      <p:ext uri="{BB962C8B-B14F-4D97-AF65-F5344CB8AC3E}">
        <p14:creationId xmlns:p14="http://schemas.microsoft.com/office/powerpoint/2010/main" val="38344045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22</a:t>
            </a:fld>
            <a:endParaRPr lang="de-DE"/>
          </a:p>
        </p:txBody>
      </p:sp>
    </p:spTree>
    <p:extLst>
      <p:ext uri="{BB962C8B-B14F-4D97-AF65-F5344CB8AC3E}">
        <p14:creationId xmlns:p14="http://schemas.microsoft.com/office/powerpoint/2010/main" val="3893636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23</a:t>
            </a:fld>
            <a:endParaRPr lang="de-DE"/>
          </a:p>
        </p:txBody>
      </p:sp>
    </p:spTree>
    <p:extLst>
      <p:ext uri="{BB962C8B-B14F-4D97-AF65-F5344CB8AC3E}">
        <p14:creationId xmlns:p14="http://schemas.microsoft.com/office/powerpoint/2010/main" val="16653949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24</a:t>
            </a:fld>
            <a:endParaRPr lang="de-DE"/>
          </a:p>
        </p:txBody>
      </p:sp>
    </p:spTree>
    <p:extLst>
      <p:ext uri="{BB962C8B-B14F-4D97-AF65-F5344CB8AC3E}">
        <p14:creationId xmlns:p14="http://schemas.microsoft.com/office/powerpoint/2010/main" val="33515460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25</a:t>
            </a:fld>
            <a:endParaRPr lang="de-DE"/>
          </a:p>
        </p:txBody>
      </p:sp>
    </p:spTree>
    <p:extLst>
      <p:ext uri="{BB962C8B-B14F-4D97-AF65-F5344CB8AC3E}">
        <p14:creationId xmlns:p14="http://schemas.microsoft.com/office/powerpoint/2010/main" val="69457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3</a:t>
            </a:fld>
            <a:endParaRPr lang="de-DE"/>
          </a:p>
        </p:txBody>
      </p:sp>
    </p:spTree>
    <p:extLst>
      <p:ext uri="{BB962C8B-B14F-4D97-AF65-F5344CB8AC3E}">
        <p14:creationId xmlns:p14="http://schemas.microsoft.com/office/powerpoint/2010/main" val="264950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4</a:t>
            </a:fld>
            <a:endParaRPr lang="de-DE"/>
          </a:p>
        </p:txBody>
      </p:sp>
    </p:spTree>
    <p:extLst>
      <p:ext uri="{BB962C8B-B14F-4D97-AF65-F5344CB8AC3E}">
        <p14:creationId xmlns:p14="http://schemas.microsoft.com/office/powerpoint/2010/main" val="772759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5</a:t>
            </a:fld>
            <a:endParaRPr lang="de-DE"/>
          </a:p>
        </p:txBody>
      </p:sp>
    </p:spTree>
    <p:extLst>
      <p:ext uri="{BB962C8B-B14F-4D97-AF65-F5344CB8AC3E}">
        <p14:creationId xmlns:p14="http://schemas.microsoft.com/office/powerpoint/2010/main" val="3202242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6</a:t>
            </a:fld>
            <a:endParaRPr lang="de-DE"/>
          </a:p>
        </p:txBody>
      </p:sp>
    </p:spTree>
    <p:extLst>
      <p:ext uri="{BB962C8B-B14F-4D97-AF65-F5344CB8AC3E}">
        <p14:creationId xmlns:p14="http://schemas.microsoft.com/office/powerpoint/2010/main" val="207625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7</a:t>
            </a:fld>
            <a:endParaRPr lang="de-DE"/>
          </a:p>
        </p:txBody>
      </p:sp>
    </p:spTree>
    <p:extLst>
      <p:ext uri="{BB962C8B-B14F-4D97-AF65-F5344CB8AC3E}">
        <p14:creationId xmlns:p14="http://schemas.microsoft.com/office/powerpoint/2010/main" val="3169435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8</a:t>
            </a:fld>
            <a:endParaRPr lang="de-DE"/>
          </a:p>
        </p:txBody>
      </p:sp>
    </p:spTree>
    <p:extLst>
      <p:ext uri="{BB962C8B-B14F-4D97-AF65-F5344CB8AC3E}">
        <p14:creationId xmlns:p14="http://schemas.microsoft.com/office/powerpoint/2010/main" val="3943380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9</a:t>
            </a:fld>
            <a:endParaRPr lang="de-DE"/>
          </a:p>
        </p:txBody>
      </p:sp>
    </p:spTree>
    <p:extLst>
      <p:ext uri="{BB962C8B-B14F-4D97-AF65-F5344CB8AC3E}">
        <p14:creationId xmlns:p14="http://schemas.microsoft.com/office/powerpoint/2010/main" val="3834404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r>
              <a:rPr lang="de-DE"/>
              <a:t>27.02.2012</a:t>
            </a:r>
          </a:p>
        </p:txBody>
      </p:sp>
      <p:sp>
        <p:nvSpPr>
          <p:cNvPr id="5" name="Fußzeilenplatzhalter 4"/>
          <p:cNvSpPr>
            <a:spLocks noGrp="1"/>
          </p:cNvSpPr>
          <p:nvPr>
            <p:ph type="ftr" sz="quarter" idx="11"/>
          </p:nvPr>
        </p:nvSpPr>
        <p:spPr/>
        <p:txBody>
          <a:bodyPr/>
          <a:lstStyle/>
          <a:p>
            <a:r>
              <a:rPr lang="de-DE"/>
              <a:t>Beuer Petra</a:t>
            </a:r>
          </a:p>
        </p:txBody>
      </p:sp>
      <p:sp>
        <p:nvSpPr>
          <p:cNvPr id="6" name="Foliennummernplatzhalter 5"/>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3274613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27.02.2012</a:t>
            </a:r>
          </a:p>
        </p:txBody>
      </p:sp>
      <p:sp>
        <p:nvSpPr>
          <p:cNvPr id="5" name="Fußzeilenplatzhalter 4"/>
          <p:cNvSpPr>
            <a:spLocks noGrp="1"/>
          </p:cNvSpPr>
          <p:nvPr>
            <p:ph type="ftr" sz="quarter" idx="11"/>
          </p:nvPr>
        </p:nvSpPr>
        <p:spPr/>
        <p:txBody>
          <a:bodyPr/>
          <a:lstStyle/>
          <a:p>
            <a:r>
              <a:rPr lang="de-DE"/>
              <a:t>Beuer Petra</a:t>
            </a:r>
          </a:p>
        </p:txBody>
      </p:sp>
      <p:sp>
        <p:nvSpPr>
          <p:cNvPr id="6" name="Foliennummernplatzhalter 5"/>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2285862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27.02.2012</a:t>
            </a:r>
          </a:p>
        </p:txBody>
      </p:sp>
      <p:sp>
        <p:nvSpPr>
          <p:cNvPr id="5" name="Fußzeilenplatzhalter 4"/>
          <p:cNvSpPr>
            <a:spLocks noGrp="1"/>
          </p:cNvSpPr>
          <p:nvPr>
            <p:ph type="ftr" sz="quarter" idx="11"/>
          </p:nvPr>
        </p:nvSpPr>
        <p:spPr/>
        <p:txBody>
          <a:bodyPr/>
          <a:lstStyle/>
          <a:p>
            <a:r>
              <a:rPr lang="de-DE"/>
              <a:t>Beuer Petra</a:t>
            </a:r>
          </a:p>
        </p:txBody>
      </p:sp>
      <p:sp>
        <p:nvSpPr>
          <p:cNvPr id="6" name="Foliennummernplatzhalter 5"/>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2964018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27.02.2012</a:t>
            </a:r>
          </a:p>
        </p:txBody>
      </p:sp>
      <p:sp>
        <p:nvSpPr>
          <p:cNvPr id="5" name="Fußzeilenplatzhalter 4"/>
          <p:cNvSpPr>
            <a:spLocks noGrp="1"/>
          </p:cNvSpPr>
          <p:nvPr>
            <p:ph type="ftr" sz="quarter" idx="11"/>
          </p:nvPr>
        </p:nvSpPr>
        <p:spPr/>
        <p:txBody>
          <a:bodyPr/>
          <a:lstStyle/>
          <a:p>
            <a:r>
              <a:rPr lang="de-DE"/>
              <a:t>Beuer Petra</a:t>
            </a:r>
          </a:p>
        </p:txBody>
      </p:sp>
      <p:sp>
        <p:nvSpPr>
          <p:cNvPr id="6" name="Foliennummernplatzhalter 5"/>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1642962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r>
              <a:rPr lang="de-DE"/>
              <a:t>27.02.2012</a:t>
            </a:r>
          </a:p>
        </p:txBody>
      </p:sp>
      <p:sp>
        <p:nvSpPr>
          <p:cNvPr id="5" name="Fußzeilenplatzhalter 4"/>
          <p:cNvSpPr>
            <a:spLocks noGrp="1"/>
          </p:cNvSpPr>
          <p:nvPr>
            <p:ph type="ftr" sz="quarter" idx="11"/>
          </p:nvPr>
        </p:nvSpPr>
        <p:spPr/>
        <p:txBody>
          <a:bodyPr/>
          <a:lstStyle/>
          <a:p>
            <a:r>
              <a:rPr lang="de-DE"/>
              <a:t>Beuer Petra</a:t>
            </a:r>
          </a:p>
        </p:txBody>
      </p:sp>
      <p:sp>
        <p:nvSpPr>
          <p:cNvPr id="6" name="Foliennummernplatzhalter 5"/>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227152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r>
              <a:rPr lang="de-DE"/>
              <a:t>27.02.2012</a:t>
            </a:r>
          </a:p>
        </p:txBody>
      </p:sp>
      <p:sp>
        <p:nvSpPr>
          <p:cNvPr id="6" name="Fußzeilenplatzhalter 5"/>
          <p:cNvSpPr>
            <a:spLocks noGrp="1"/>
          </p:cNvSpPr>
          <p:nvPr>
            <p:ph type="ftr" sz="quarter" idx="11"/>
          </p:nvPr>
        </p:nvSpPr>
        <p:spPr/>
        <p:txBody>
          <a:bodyPr/>
          <a:lstStyle/>
          <a:p>
            <a:r>
              <a:rPr lang="de-DE"/>
              <a:t>Beuer Petra</a:t>
            </a:r>
          </a:p>
        </p:txBody>
      </p:sp>
      <p:sp>
        <p:nvSpPr>
          <p:cNvPr id="7" name="Foliennummernplatzhalter 6"/>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2124770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r>
              <a:rPr lang="de-DE"/>
              <a:t>27.02.2012</a:t>
            </a:r>
          </a:p>
        </p:txBody>
      </p:sp>
      <p:sp>
        <p:nvSpPr>
          <p:cNvPr id="8" name="Fußzeilenplatzhalter 7"/>
          <p:cNvSpPr>
            <a:spLocks noGrp="1"/>
          </p:cNvSpPr>
          <p:nvPr>
            <p:ph type="ftr" sz="quarter" idx="11"/>
          </p:nvPr>
        </p:nvSpPr>
        <p:spPr/>
        <p:txBody>
          <a:bodyPr/>
          <a:lstStyle/>
          <a:p>
            <a:r>
              <a:rPr lang="de-DE"/>
              <a:t>Beuer Petra</a:t>
            </a:r>
          </a:p>
        </p:txBody>
      </p:sp>
      <p:sp>
        <p:nvSpPr>
          <p:cNvPr id="9" name="Foliennummernplatzhalter 8"/>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2771847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r>
              <a:rPr lang="de-DE"/>
              <a:t>27.02.2012</a:t>
            </a:r>
          </a:p>
        </p:txBody>
      </p:sp>
      <p:sp>
        <p:nvSpPr>
          <p:cNvPr id="4" name="Fußzeilenplatzhalter 3"/>
          <p:cNvSpPr>
            <a:spLocks noGrp="1"/>
          </p:cNvSpPr>
          <p:nvPr>
            <p:ph type="ftr" sz="quarter" idx="11"/>
          </p:nvPr>
        </p:nvSpPr>
        <p:spPr/>
        <p:txBody>
          <a:bodyPr/>
          <a:lstStyle/>
          <a:p>
            <a:r>
              <a:rPr lang="de-DE"/>
              <a:t>Beuer Petra</a:t>
            </a:r>
          </a:p>
        </p:txBody>
      </p:sp>
      <p:sp>
        <p:nvSpPr>
          <p:cNvPr id="5" name="Foliennummernplatzhalter 4"/>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3945858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27.02.2012</a:t>
            </a:r>
          </a:p>
        </p:txBody>
      </p:sp>
      <p:sp>
        <p:nvSpPr>
          <p:cNvPr id="3" name="Fußzeilenplatzhalter 2"/>
          <p:cNvSpPr>
            <a:spLocks noGrp="1"/>
          </p:cNvSpPr>
          <p:nvPr>
            <p:ph type="ftr" sz="quarter" idx="11"/>
          </p:nvPr>
        </p:nvSpPr>
        <p:spPr/>
        <p:txBody>
          <a:bodyPr/>
          <a:lstStyle/>
          <a:p>
            <a:r>
              <a:rPr lang="de-DE"/>
              <a:t>Beuer Petra</a:t>
            </a:r>
          </a:p>
        </p:txBody>
      </p:sp>
      <p:sp>
        <p:nvSpPr>
          <p:cNvPr id="4" name="Foliennummernplatzhalter 3"/>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2803630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r>
              <a:rPr lang="de-DE"/>
              <a:t>27.02.2012</a:t>
            </a:r>
          </a:p>
        </p:txBody>
      </p:sp>
      <p:sp>
        <p:nvSpPr>
          <p:cNvPr id="6" name="Fußzeilenplatzhalter 5"/>
          <p:cNvSpPr>
            <a:spLocks noGrp="1"/>
          </p:cNvSpPr>
          <p:nvPr>
            <p:ph type="ftr" sz="quarter" idx="11"/>
          </p:nvPr>
        </p:nvSpPr>
        <p:spPr/>
        <p:txBody>
          <a:bodyPr/>
          <a:lstStyle/>
          <a:p>
            <a:r>
              <a:rPr lang="de-DE"/>
              <a:t>Beuer Petra</a:t>
            </a:r>
          </a:p>
        </p:txBody>
      </p:sp>
      <p:sp>
        <p:nvSpPr>
          <p:cNvPr id="7" name="Foliennummernplatzhalter 6"/>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3362774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r>
              <a:rPr lang="de-DE"/>
              <a:t>27.02.2012</a:t>
            </a:r>
          </a:p>
        </p:txBody>
      </p:sp>
      <p:sp>
        <p:nvSpPr>
          <p:cNvPr id="6" name="Fußzeilenplatzhalter 5"/>
          <p:cNvSpPr>
            <a:spLocks noGrp="1"/>
          </p:cNvSpPr>
          <p:nvPr>
            <p:ph type="ftr" sz="quarter" idx="11"/>
          </p:nvPr>
        </p:nvSpPr>
        <p:spPr/>
        <p:txBody>
          <a:bodyPr/>
          <a:lstStyle/>
          <a:p>
            <a:r>
              <a:rPr lang="de-DE"/>
              <a:t>Beuer Petra</a:t>
            </a:r>
          </a:p>
        </p:txBody>
      </p:sp>
      <p:sp>
        <p:nvSpPr>
          <p:cNvPr id="7" name="Foliennummernplatzhalter 6"/>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1071944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27.02.2012</a:t>
            </a: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Beuer Petra</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AE41A-2C2E-4FE8-80A7-AFD56F91C60F}" type="slidenum">
              <a:rPr lang="de-DE" smtClean="0"/>
              <a:pPr/>
              <a:t>‹Nr.›</a:t>
            </a:fld>
            <a:endParaRPr lang="de-DE"/>
          </a:p>
        </p:txBody>
      </p:sp>
    </p:spTree>
    <p:extLst>
      <p:ext uri="{BB962C8B-B14F-4D97-AF65-F5344CB8AC3E}">
        <p14:creationId xmlns:p14="http://schemas.microsoft.com/office/powerpoint/2010/main" val="72089082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67033" y="476672"/>
            <a:ext cx="7772400" cy="2592288"/>
          </a:xfrm>
          <a:solidFill>
            <a:schemeClr val="accent6">
              <a:lumMod val="60000"/>
              <a:lumOff val="40000"/>
            </a:schemeClr>
          </a:solidFill>
        </p:spPr>
        <p:txBody>
          <a:bodyPr>
            <a:normAutofit fontScale="90000"/>
          </a:bodyPr>
          <a:lstStyle/>
          <a:p>
            <a:r>
              <a:rPr lang="de-DE" sz="6000" b="1" dirty="0"/>
              <a:t>Abschlussprüfung </a:t>
            </a:r>
            <a:r>
              <a:rPr lang="de-DE" sz="3600" b="1" dirty="0"/>
              <a:t>Qualifizierender Mittelschulabschluss</a:t>
            </a:r>
            <a:br>
              <a:rPr lang="de-DE" sz="6000" b="1" dirty="0"/>
            </a:br>
            <a:r>
              <a:rPr lang="de-DE" sz="3600" b="1" dirty="0"/>
              <a:t>2023/24 – interne </a:t>
            </a:r>
            <a:r>
              <a:rPr lang="de-DE" sz="3600" b="1" dirty="0" err="1"/>
              <a:t>Schüler:innen</a:t>
            </a:r>
            <a:r>
              <a:rPr lang="de-DE" sz="3600" b="1" dirty="0"/>
              <a:t> </a:t>
            </a:r>
            <a:br>
              <a:rPr lang="de-DE" sz="3600" b="1" dirty="0"/>
            </a:br>
            <a:r>
              <a:rPr lang="de-DE" sz="2900" b="1" dirty="0"/>
              <a:t>(</a:t>
            </a:r>
            <a:r>
              <a:rPr lang="de-DE" sz="2900" b="1" dirty="0" err="1"/>
              <a:t>Regelschüler:innen</a:t>
            </a:r>
            <a:r>
              <a:rPr lang="de-DE" sz="2900" b="1" dirty="0"/>
              <a:t> der Klasse 9a und der Klasse 9b)</a:t>
            </a:r>
          </a:p>
        </p:txBody>
      </p:sp>
      <p:sp>
        <p:nvSpPr>
          <p:cNvPr id="3" name="Untertitel 2"/>
          <p:cNvSpPr>
            <a:spLocks noGrp="1"/>
          </p:cNvSpPr>
          <p:nvPr>
            <p:ph type="subTitle" idx="1"/>
          </p:nvPr>
        </p:nvSpPr>
        <p:spPr>
          <a:xfrm>
            <a:off x="1403648" y="4002752"/>
            <a:ext cx="6400800" cy="1106840"/>
          </a:xfrm>
        </p:spPr>
        <p:txBody>
          <a:bodyPr>
            <a:normAutofit/>
          </a:bodyPr>
          <a:lstStyle/>
          <a:p>
            <a:endParaRPr lang="de-DE" sz="3600" b="1">
              <a:solidFill>
                <a:schemeClr val="tx1"/>
              </a:solidFill>
            </a:endParaRPr>
          </a:p>
        </p:txBody>
      </p:sp>
      <p:pic>
        <p:nvPicPr>
          <p:cNvPr id="1026" name="Picture 2" descr="HS_stilis_d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7687" y="3476052"/>
            <a:ext cx="6452665" cy="216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umsplatzhalter 3"/>
          <p:cNvSpPr>
            <a:spLocks noGrp="1"/>
          </p:cNvSpPr>
          <p:nvPr>
            <p:ph type="dt" sz="half" idx="10"/>
          </p:nvPr>
        </p:nvSpPr>
        <p:spPr/>
        <p:txBody>
          <a:bodyPr/>
          <a:lstStyle/>
          <a:p>
            <a:fld id="{ED36AB97-62BF-4538-B0AD-A98690B3F956}" type="datetime1">
              <a:rPr lang="de-DE" smtClean="0"/>
              <a:pPr/>
              <a:t>01.02.24</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1</a:t>
            </a:fld>
            <a:endParaRPr lang="de-DE"/>
          </a:p>
        </p:txBody>
      </p:sp>
    </p:spTree>
    <p:extLst>
      <p:ext uri="{BB962C8B-B14F-4D97-AF65-F5344CB8AC3E}">
        <p14:creationId xmlns:p14="http://schemas.microsoft.com/office/powerpoint/2010/main" val="1368961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62569" y="305619"/>
            <a:ext cx="5112568" cy="1368152"/>
          </a:xfrm>
          <a:solidFill>
            <a:schemeClr val="accent6">
              <a:lumMod val="60000"/>
              <a:lumOff val="40000"/>
            </a:schemeClr>
          </a:solidFill>
        </p:spPr>
        <p:txBody>
          <a:bodyPr>
            <a:normAutofit/>
          </a:bodyPr>
          <a:lstStyle/>
          <a:p>
            <a:r>
              <a:rPr lang="de-DE"/>
              <a:t>Projektprüfung (2)</a:t>
            </a:r>
          </a:p>
        </p:txBody>
      </p:sp>
      <p:sp>
        <p:nvSpPr>
          <p:cNvPr id="3" name="Untertitel 2"/>
          <p:cNvSpPr>
            <a:spLocks noGrp="1"/>
          </p:cNvSpPr>
          <p:nvPr>
            <p:ph type="subTitle" idx="1"/>
          </p:nvPr>
        </p:nvSpPr>
        <p:spPr>
          <a:xfrm>
            <a:off x="611560" y="2204864"/>
            <a:ext cx="7776864" cy="3960440"/>
          </a:xfrm>
        </p:spPr>
        <p:txBody>
          <a:bodyPr>
            <a:normAutofit fontScale="92500" lnSpcReduction="20000"/>
          </a:bodyPr>
          <a:lstStyle/>
          <a:p>
            <a:pPr marL="342900" indent="-342900" algn="l">
              <a:buFontTx/>
              <a:buChar char="-"/>
            </a:pPr>
            <a:r>
              <a:rPr lang="de-DE" sz="2300" dirty="0">
                <a:solidFill>
                  <a:schemeClr val="tx1"/>
                </a:solidFill>
              </a:rPr>
              <a:t>Zur Bearbeitung der Aufgabe steht ein von der Schule festgelegter Zeitraum zur Verfügung. Alle Ergebnisse müssen von dem Prüfling dokumentiert (mit Texten, Fotos, Videos, ...) werden.</a:t>
            </a:r>
          </a:p>
          <a:p>
            <a:pPr marL="342900" indent="-342900" algn="l">
              <a:buFontTx/>
              <a:buChar char="-"/>
            </a:pPr>
            <a:r>
              <a:rPr lang="de-DE" sz="2300" dirty="0">
                <a:solidFill>
                  <a:schemeClr val="tx1"/>
                </a:solidFill>
              </a:rPr>
              <a:t>Diese Dokumente müssen in einer Projektmappe abgegeben und in einem ca. 10-minütigen Referat präsentiert werden. Die Ergebnisse können mit verschiedenen Medien wie z. B. PowerPoint, Fotos, Plakaten oder Ähnlichem präsentiert werden.</a:t>
            </a:r>
          </a:p>
          <a:p>
            <a:pPr marL="342900" indent="-342900" algn="l">
              <a:buFontTx/>
              <a:buChar char="-"/>
            </a:pPr>
            <a:r>
              <a:rPr lang="de-DE" sz="2300" dirty="0">
                <a:solidFill>
                  <a:schemeClr val="tx1"/>
                </a:solidFill>
              </a:rPr>
              <a:t>Die genauen Termine der Prüfung, die im Mai/Juni stattfinden werden, werden in der letzten Aprilwoche bekannt gegeben.</a:t>
            </a:r>
          </a:p>
          <a:p>
            <a:pPr marL="342900" indent="-342900" algn="l">
              <a:buFontTx/>
              <a:buChar char="-"/>
            </a:pPr>
            <a:endParaRPr lang="de-DE" sz="2300" dirty="0">
              <a:solidFill>
                <a:schemeClr val="tx1"/>
              </a:solidFill>
            </a:endParaRPr>
          </a:p>
          <a:p>
            <a:pPr marL="0" indent="0" algn="l">
              <a:buNone/>
            </a:pPr>
            <a:r>
              <a:rPr lang="de-DE" sz="2300" u="sng" dirty="0">
                <a:solidFill>
                  <a:schemeClr val="tx1"/>
                </a:solidFill>
              </a:rPr>
              <a:t>Termine:</a:t>
            </a:r>
          </a:p>
          <a:p>
            <a:pPr marL="0" indent="0" algn="l">
              <a:buNone/>
            </a:pPr>
            <a:r>
              <a:rPr lang="de-DE" sz="2300" dirty="0">
                <a:solidFill>
                  <a:schemeClr val="tx1"/>
                </a:solidFill>
              </a:rPr>
              <a:t>Mai/Juni/Juli 2024</a:t>
            </a:r>
          </a:p>
          <a:p>
            <a:pPr marL="0" indent="0" algn="l">
              <a:buNone/>
            </a:pPr>
            <a:r>
              <a:rPr lang="de-DE" sz="1500" dirty="0">
                <a:solidFill>
                  <a:schemeClr val="tx1"/>
                </a:solidFill>
              </a:rPr>
              <a:t>(die genauen Termine erhalten die </a:t>
            </a:r>
            <a:r>
              <a:rPr lang="de-DE" sz="1500" dirty="0" err="1">
                <a:solidFill>
                  <a:schemeClr val="tx1"/>
                </a:solidFill>
              </a:rPr>
              <a:t>Schüler:innen</a:t>
            </a:r>
            <a:r>
              <a:rPr lang="de-DE" sz="1500" dirty="0">
                <a:solidFill>
                  <a:schemeClr val="tx1"/>
                </a:solidFill>
              </a:rPr>
              <a:t> nach den Osterferien)</a:t>
            </a:r>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10</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spTree>
    <p:extLst>
      <p:ext uri="{BB962C8B-B14F-4D97-AF65-F5344CB8AC3E}">
        <p14:creationId xmlns:p14="http://schemas.microsoft.com/office/powerpoint/2010/main" val="4102358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502956" cy="1143000"/>
          </a:xfrm>
          <a:solidFill>
            <a:schemeClr val="accent6">
              <a:lumMod val="60000"/>
              <a:lumOff val="40000"/>
            </a:schemeClr>
          </a:solidFill>
        </p:spPr>
        <p:txBody>
          <a:bodyPr>
            <a:normAutofit/>
          </a:bodyPr>
          <a:lstStyle/>
          <a:p>
            <a:r>
              <a:rPr lang="de-DE"/>
              <a:t>Englisch</a:t>
            </a:r>
          </a:p>
        </p:txBody>
      </p:sp>
      <p:sp>
        <p:nvSpPr>
          <p:cNvPr id="5" name="Inhaltsplatzhalter 4">
            <a:extLst>
              <a:ext uri="{FF2B5EF4-FFF2-40B4-BE49-F238E27FC236}">
                <a16:creationId xmlns:a16="http://schemas.microsoft.com/office/drawing/2014/main" id="{B58782ED-0758-43ED-87B3-2B8DE64BB3AB}"/>
              </a:ext>
            </a:extLst>
          </p:cNvPr>
          <p:cNvSpPr>
            <a:spLocks noGrp="1"/>
          </p:cNvSpPr>
          <p:nvPr>
            <p:ph sz="half" idx="1"/>
          </p:nvPr>
        </p:nvSpPr>
        <p:spPr/>
        <p:txBody>
          <a:bodyPr>
            <a:normAutofit fontScale="25000" lnSpcReduction="20000"/>
          </a:bodyPr>
          <a:lstStyle/>
          <a:p>
            <a:pPr marL="0" indent="0">
              <a:buNone/>
            </a:pPr>
            <a:r>
              <a:rPr lang="de-DE" sz="9200" b="1" dirty="0"/>
              <a:t>Mündliche Prüfung</a:t>
            </a:r>
          </a:p>
          <a:p>
            <a:pPr marL="0" indent="0">
              <a:buNone/>
            </a:pPr>
            <a:r>
              <a:rPr lang="de-DE" sz="9200" b="1" dirty="0"/>
              <a:t>(Einzelprüfung, 15 Minuten)</a:t>
            </a:r>
          </a:p>
          <a:p>
            <a:pPr marL="0" indent="0">
              <a:buNone/>
            </a:pPr>
            <a:endParaRPr lang="de-DE" sz="2800" b="1" dirty="0"/>
          </a:p>
          <a:p>
            <a:pPr marL="0" indent="0">
              <a:buNone/>
            </a:pPr>
            <a:r>
              <a:rPr lang="de-DE" sz="7200" dirty="0"/>
              <a:t>Topic-</a:t>
            </a:r>
            <a:r>
              <a:rPr lang="de-DE" sz="7200" dirty="0" err="1"/>
              <a:t>based</a:t>
            </a:r>
            <a:r>
              <a:rPr lang="de-DE" sz="7200" dirty="0"/>
              <a:t> Talk </a:t>
            </a:r>
          </a:p>
          <a:p>
            <a:pPr marL="0" indent="0">
              <a:buNone/>
            </a:pPr>
            <a:r>
              <a:rPr lang="de-DE" sz="7200" dirty="0"/>
              <a:t>(= zusammenhängendes Sprechen)</a:t>
            </a:r>
          </a:p>
          <a:p>
            <a:pPr marL="0" indent="0">
              <a:buNone/>
            </a:pPr>
            <a:endParaRPr lang="de-DE" sz="7200" dirty="0"/>
          </a:p>
          <a:p>
            <a:pPr marL="0" indent="0">
              <a:buNone/>
            </a:pPr>
            <a:r>
              <a:rPr lang="de-DE" sz="7200" dirty="0"/>
              <a:t>Picture-</a:t>
            </a:r>
            <a:r>
              <a:rPr lang="de-DE" sz="7200" dirty="0" err="1"/>
              <a:t>based</a:t>
            </a:r>
            <a:r>
              <a:rPr lang="de-DE" sz="7200" dirty="0"/>
              <a:t> </a:t>
            </a:r>
            <a:r>
              <a:rPr lang="de-DE" sz="7200" dirty="0" err="1"/>
              <a:t>Conversation</a:t>
            </a:r>
            <a:endParaRPr lang="de-DE" sz="7200" dirty="0"/>
          </a:p>
          <a:p>
            <a:pPr marL="0" indent="0">
              <a:buNone/>
            </a:pPr>
            <a:r>
              <a:rPr lang="de-DE" sz="7200" dirty="0"/>
              <a:t>(= Teilnahme an Gesprächen)</a:t>
            </a:r>
          </a:p>
          <a:p>
            <a:pPr marL="0" indent="0">
              <a:buNone/>
            </a:pPr>
            <a:endParaRPr lang="de-DE" sz="7200" dirty="0"/>
          </a:p>
          <a:p>
            <a:pPr marL="0" indent="0">
              <a:buNone/>
            </a:pPr>
            <a:r>
              <a:rPr lang="de-DE" sz="7200" dirty="0" err="1"/>
              <a:t>Interpreting</a:t>
            </a:r>
            <a:r>
              <a:rPr lang="de-DE" sz="7200" dirty="0"/>
              <a:t> </a:t>
            </a:r>
          </a:p>
          <a:p>
            <a:pPr marL="0" indent="0">
              <a:buNone/>
            </a:pPr>
            <a:r>
              <a:rPr lang="de-DE" sz="7200" dirty="0"/>
              <a:t>(= Sprachmittlung/Mediation)</a:t>
            </a:r>
          </a:p>
          <a:p>
            <a:pPr marL="0" indent="0">
              <a:buNone/>
            </a:pPr>
            <a:endParaRPr lang="de-DE" sz="2800" dirty="0"/>
          </a:p>
          <a:p>
            <a:pPr marL="0" indent="0">
              <a:buNone/>
            </a:pPr>
            <a:endParaRPr lang="de-DE" sz="2800" dirty="0"/>
          </a:p>
          <a:p>
            <a:pPr marL="0" indent="0">
              <a:buNone/>
            </a:pPr>
            <a:endParaRPr lang="de-DE" dirty="0"/>
          </a:p>
          <a:p>
            <a:pPr marL="0" indent="0">
              <a:buNone/>
            </a:pPr>
            <a:endParaRPr lang="de-DE" sz="2800" dirty="0"/>
          </a:p>
          <a:p>
            <a:pPr marL="0" indent="0">
              <a:buNone/>
            </a:pPr>
            <a:r>
              <a:rPr lang="de-DE" sz="9200" u="sng" dirty="0"/>
              <a:t>Termine:</a:t>
            </a:r>
          </a:p>
          <a:p>
            <a:pPr marL="0" indent="0">
              <a:buNone/>
            </a:pPr>
            <a:r>
              <a:rPr lang="de-DE" sz="9200" dirty="0"/>
              <a:t>Mai/Juni 2024</a:t>
            </a:r>
          </a:p>
          <a:p>
            <a:pPr marL="0" indent="0">
              <a:buNone/>
            </a:pPr>
            <a:r>
              <a:rPr lang="de-DE" sz="5600" dirty="0"/>
              <a:t>(die genauen Termine erhalten die </a:t>
            </a:r>
            <a:r>
              <a:rPr lang="de-DE" sz="5600" dirty="0" err="1"/>
              <a:t>Schüler:innen</a:t>
            </a:r>
            <a:r>
              <a:rPr lang="de-DE" sz="5600" dirty="0"/>
              <a:t> nach den Osterferien)</a:t>
            </a:r>
          </a:p>
          <a:p>
            <a:endParaRPr lang="de-DE" dirty="0"/>
          </a:p>
        </p:txBody>
      </p:sp>
      <p:sp>
        <p:nvSpPr>
          <p:cNvPr id="8" name="Inhaltsplatzhalter 7">
            <a:extLst>
              <a:ext uri="{FF2B5EF4-FFF2-40B4-BE49-F238E27FC236}">
                <a16:creationId xmlns:a16="http://schemas.microsoft.com/office/drawing/2014/main" id="{422FADC3-0DBA-4A77-9EEA-21E029E77245}"/>
              </a:ext>
            </a:extLst>
          </p:cNvPr>
          <p:cNvSpPr>
            <a:spLocks noGrp="1"/>
          </p:cNvSpPr>
          <p:nvPr>
            <p:ph sz="half" idx="2"/>
          </p:nvPr>
        </p:nvSpPr>
        <p:spPr>
          <a:xfrm>
            <a:off x="4648202" y="1600200"/>
            <a:ext cx="4226606" cy="4817859"/>
          </a:xfrm>
        </p:spPr>
        <p:txBody>
          <a:bodyPr>
            <a:normAutofit fontScale="25000" lnSpcReduction="20000"/>
          </a:bodyPr>
          <a:lstStyle/>
          <a:p>
            <a:pPr marL="0" indent="0">
              <a:buNone/>
            </a:pPr>
            <a:r>
              <a:rPr lang="de-DE" sz="9200" b="1" dirty="0"/>
              <a:t>Schriftliche Prüfung</a:t>
            </a:r>
          </a:p>
          <a:p>
            <a:pPr marL="0" indent="0">
              <a:buNone/>
            </a:pPr>
            <a:endParaRPr lang="de-DE" sz="1100" dirty="0"/>
          </a:p>
          <a:p>
            <a:pPr marL="0" indent="0">
              <a:lnSpc>
                <a:spcPct val="170000"/>
              </a:lnSpc>
              <a:buNone/>
            </a:pPr>
            <a:r>
              <a:rPr lang="de-DE" sz="7200" dirty="0"/>
              <a:t>Teil A: Hörverstehen</a:t>
            </a:r>
          </a:p>
          <a:p>
            <a:pPr marL="0" indent="0">
              <a:lnSpc>
                <a:spcPct val="170000"/>
              </a:lnSpc>
              <a:buNone/>
            </a:pPr>
            <a:r>
              <a:rPr lang="de-DE" sz="7200" dirty="0"/>
              <a:t>Teil B: Sprachgebrauch</a:t>
            </a:r>
          </a:p>
          <a:p>
            <a:pPr marL="0" indent="0">
              <a:lnSpc>
                <a:spcPct val="170000"/>
              </a:lnSpc>
              <a:buNone/>
            </a:pPr>
            <a:r>
              <a:rPr lang="de-DE" sz="7200" dirty="0"/>
              <a:t>Teil C: Leseverstehen</a:t>
            </a:r>
          </a:p>
          <a:p>
            <a:pPr marL="0" indent="0">
              <a:lnSpc>
                <a:spcPct val="170000"/>
              </a:lnSpc>
              <a:buNone/>
            </a:pPr>
            <a:r>
              <a:rPr lang="de-DE" sz="7200" dirty="0"/>
              <a:t>Teil D: Sprachmittlung</a:t>
            </a:r>
          </a:p>
          <a:p>
            <a:pPr marL="0" indent="0">
              <a:lnSpc>
                <a:spcPct val="170000"/>
              </a:lnSpc>
              <a:buNone/>
            </a:pPr>
            <a:r>
              <a:rPr lang="de-DE" sz="7200" dirty="0"/>
              <a:t>Teil E: Text- und Medienkompetenzen</a:t>
            </a:r>
          </a:p>
          <a:p>
            <a:pPr marL="0" indent="0">
              <a:lnSpc>
                <a:spcPct val="170000"/>
              </a:lnSpc>
              <a:buNone/>
            </a:pPr>
            <a:r>
              <a:rPr lang="de-DE" sz="7200" dirty="0"/>
              <a:t>Teil F: Schreiben</a:t>
            </a:r>
          </a:p>
          <a:p>
            <a:pPr marL="0" indent="0">
              <a:lnSpc>
                <a:spcPct val="120000"/>
              </a:lnSpc>
              <a:buNone/>
            </a:pPr>
            <a:r>
              <a:rPr lang="de-DE" sz="4400" dirty="0"/>
              <a:t>                                     </a:t>
            </a:r>
            <a:endParaRPr lang="de-DE" sz="4000" b="1" dirty="0"/>
          </a:p>
          <a:p>
            <a:pPr marL="0" indent="0">
              <a:buNone/>
            </a:pPr>
            <a:r>
              <a:rPr lang="de-DE" sz="2900" dirty="0"/>
              <a:t>(für die Teile A und B darf kein zweisprachiges Wörterbuch verwendet werden)</a:t>
            </a:r>
          </a:p>
          <a:p>
            <a:pPr marL="0" indent="0">
              <a:buNone/>
            </a:pPr>
            <a:endParaRPr lang="de-DE" sz="1100" dirty="0"/>
          </a:p>
          <a:p>
            <a:pPr marL="0" indent="0">
              <a:buNone/>
            </a:pPr>
            <a:endParaRPr lang="de-DE" sz="1100" dirty="0"/>
          </a:p>
          <a:p>
            <a:pPr marL="0" indent="0">
              <a:buNone/>
            </a:pPr>
            <a:r>
              <a:rPr lang="de-DE" sz="9200" u="sng" dirty="0"/>
              <a:t>Termin:</a:t>
            </a:r>
          </a:p>
          <a:p>
            <a:pPr marL="0" indent="0">
              <a:buNone/>
            </a:pPr>
            <a:r>
              <a:rPr lang="de-DE" sz="9200" dirty="0"/>
              <a:t>Montag, 24. Juni 2024</a:t>
            </a:r>
          </a:p>
          <a:p>
            <a:pPr marL="0" indent="0">
              <a:buNone/>
            </a:pPr>
            <a:r>
              <a:rPr lang="de-DE" sz="9200" dirty="0"/>
              <a:t>Arbeitszeit 120 Minuten</a:t>
            </a:r>
          </a:p>
          <a:p>
            <a:endParaRPr lang="de-DE" dirty="0"/>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11</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439941"/>
            <a:ext cx="2914650" cy="981075"/>
          </a:xfrm>
          <a:prstGeom prst="rect">
            <a:avLst/>
          </a:prstGeom>
          <a:noFill/>
          <a:ln>
            <a:noFill/>
          </a:ln>
        </p:spPr>
      </p:pic>
    </p:spTree>
    <p:extLst>
      <p:ext uri="{BB962C8B-B14F-4D97-AF65-F5344CB8AC3E}">
        <p14:creationId xmlns:p14="http://schemas.microsoft.com/office/powerpoint/2010/main" val="105276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71628" y="305619"/>
            <a:ext cx="5112568" cy="1368152"/>
          </a:xfrm>
          <a:solidFill>
            <a:schemeClr val="accent6">
              <a:lumMod val="60000"/>
              <a:lumOff val="40000"/>
            </a:schemeClr>
          </a:solidFill>
        </p:spPr>
        <p:txBody>
          <a:bodyPr>
            <a:normAutofit/>
          </a:bodyPr>
          <a:lstStyle/>
          <a:p>
            <a:r>
              <a:rPr lang="de-DE"/>
              <a:t>Natur und Technik</a:t>
            </a:r>
          </a:p>
        </p:txBody>
      </p:sp>
      <p:sp>
        <p:nvSpPr>
          <p:cNvPr id="3" name="Untertitel 2"/>
          <p:cNvSpPr>
            <a:spLocks noGrp="1"/>
          </p:cNvSpPr>
          <p:nvPr>
            <p:ph type="subTitle" idx="1"/>
          </p:nvPr>
        </p:nvSpPr>
        <p:spPr>
          <a:xfrm>
            <a:off x="611560" y="2204864"/>
            <a:ext cx="7776864" cy="3960440"/>
          </a:xfrm>
        </p:spPr>
        <p:txBody>
          <a:bodyPr>
            <a:normAutofit/>
          </a:bodyPr>
          <a:lstStyle/>
          <a:p>
            <a:pPr algn="l"/>
            <a:r>
              <a:rPr lang="de-DE" sz="3000" b="1" dirty="0">
                <a:solidFill>
                  <a:schemeClr val="tx1"/>
                </a:solidFill>
              </a:rPr>
              <a:t>Schriftliche Prüfung</a:t>
            </a:r>
          </a:p>
          <a:p>
            <a:pPr algn="l"/>
            <a:endParaRPr lang="de-DE" sz="3000" b="1" dirty="0">
              <a:solidFill>
                <a:schemeClr val="tx1"/>
              </a:solidFill>
            </a:endParaRPr>
          </a:p>
          <a:p>
            <a:pPr algn="l"/>
            <a:r>
              <a:rPr lang="de-DE" sz="2400" dirty="0">
                <a:solidFill>
                  <a:schemeClr val="tx1"/>
                </a:solidFill>
              </a:rPr>
              <a:t>Der im Unterricht behandelte Jahresstoff wird in der Prüfung behandelt.</a:t>
            </a:r>
          </a:p>
          <a:p>
            <a:pPr algn="l"/>
            <a:endParaRPr lang="de-DE" sz="2400" dirty="0">
              <a:solidFill>
                <a:schemeClr val="tx1"/>
              </a:solidFill>
            </a:endParaRPr>
          </a:p>
          <a:p>
            <a:pPr marL="0" indent="0" algn="l">
              <a:buNone/>
            </a:pPr>
            <a:r>
              <a:rPr lang="de-DE" sz="2100" u="sng" dirty="0">
                <a:solidFill>
                  <a:schemeClr val="tx1"/>
                </a:solidFill>
              </a:rPr>
              <a:t>Termin:</a:t>
            </a:r>
          </a:p>
          <a:p>
            <a:pPr marL="0" indent="0" algn="l">
              <a:buNone/>
            </a:pPr>
            <a:r>
              <a:rPr lang="de-DE" sz="2100" dirty="0">
                <a:solidFill>
                  <a:schemeClr val="tx1"/>
                </a:solidFill>
              </a:rPr>
              <a:t>Freitag, 14. Juni 2024</a:t>
            </a:r>
          </a:p>
          <a:p>
            <a:pPr marL="0" indent="0" algn="l">
              <a:buNone/>
            </a:pPr>
            <a:r>
              <a:rPr lang="de-DE" sz="2100" dirty="0">
                <a:solidFill>
                  <a:schemeClr val="tx1"/>
                </a:solidFill>
              </a:rPr>
              <a:t>Arbeitszeit 75 Minuten</a:t>
            </a:r>
          </a:p>
          <a:p>
            <a:pPr algn="l"/>
            <a:endParaRPr lang="de-DE" sz="2400" dirty="0">
              <a:solidFill>
                <a:schemeClr val="tx1"/>
              </a:solidFill>
            </a:endParaRPr>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12</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spTree>
    <p:extLst>
      <p:ext uri="{BB962C8B-B14F-4D97-AF65-F5344CB8AC3E}">
        <p14:creationId xmlns:p14="http://schemas.microsoft.com/office/powerpoint/2010/main" val="3172447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293934"/>
            <a:ext cx="5112568" cy="1368152"/>
          </a:xfrm>
          <a:solidFill>
            <a:schemeClr val="accent6">
              <a:lumMod val="60000"/>
              <a:lumOff val="40000"/>
            </a:schemeClr>
          </a:solidFill>
        </p:spPr>
        <p:txBody>
          <a:bodyPr>
            <a:normAutofit fontScale="90000"/>
          </a:bodyPr>
          <a:lstStyle/>
          <a:p>
            <a:r>
              <a:rPr lang="de-DE"/>
              <a:t>Geschichte/Politik/</a:t>
            </a:r>
            <a:br>
              <a:rPr lang="de-DE"/>
            </a:br>
            <a:r>
              <a:rPr lang="de-DE"/>
              <a:t>Geografie</a:t>
            </a:r>
          </a:p>
        </p:txBody>
      </p:sp>
      <p:sp>
        <p:nvSpPr>
          <p:cNvPr id="3" name="Untertitel 2"/>
          <p:cNvSpPr>
            <a:spLocks noGrp="1"/>
          </p:cNvSpPr>
          <p:nvPr>
            <p:ph type="subTitle" idx="1"/>
          </p:nvPr>
        </p:nvSpPr>
        <p:spPr>
          <a:xfrm>
            <a:off x="611560" y="2204864"/>
            <a:ext cx="7776864" cy="3960440"/>
          </a:xfrm>
        </p:spPr>
        <p:txBody>
          <a:bodyPr>
            <a:normAutofit/>
          </a:bodyPr>
          <a:lstStyle/>
          <a:p>
            <a:pPr algn="l"/>
            <a:r>
              <a:rPr lang="de-DE" sz="3000" b="1" dirty="0">
                <a:solidFill>
                  <a:schemeClr val="tx1"/>
                </a:solidFill>
              </a:rPr>
              <a:t>Schriftliche Prüfung</a:t>
            </a:r>
          </a:p>
          <a:p>
            <a:pPr algn="l"/>
            <a:endParaRPr lang="de-DE" sz="2800" b="1" dirty="0">
              <a:solidFill>
                <a:schemeClr val="tx1"/>
              </a:solidFill>
            </a:endParaRPr>
          </a:p>
          <a:p>
            <a:pPr algn="l"/>
            <a:r>
              <a:rPr lang="de-DE" sz="2400" dirty="0">
                <a:solidFill>
                  <a:schemeClr val="tx1"/>
                </a:solidFill>
              </a:rPr>
              <a:t>Der im Unterricht behandelte Jahresstoff wird in der Prüfung behandelt.</a:t>
            </a:r>
          </a:p>
          <a:p>
            <a:pPr algn="l"/>
            <a:endParaRPr lang="de-DE" sz="2000" dirty="0">
              <a:solidFill>
                <a:schemeClr val="tx1"/>
              </a:solidFill>
            </a:endParaRPr>
          </a:p>
          <a:p>
            <a:pPr marL="0" indent="0" algn="l">
              <a:buNone/>
            </a:pPr>
            <a:r>
              <a:rPr lang="de-DE" sz="2100" u="sng" dirty="0">
                <a:solidFill>
                  <a:schemeClr val="tx1"/>
                </a:solidFill>
              </a:rPr>
              <a:t>Termin:</a:t>
            </a:r>
          </a:p>
          <a:p>
            <a:pPr marL="0" indent="0" algn="l">
              <a:buNone/>
            </a:pPr>
            <a:r>
              <a:rPr lang="de-DE" sz="2100" dirty="0">
                <a:solidFill>
                  <a:schemeClr val="tx1"/>
                </a:solidFill>
              </a:rPr>
              <a:t>Donnerstag, 13. Juni 2024</a:t>
            </a:r>
          </a:p>
          <a:p>
            <a:pPr marL="0" indent="0" algn="l">
              <a:buNone/>
            </a:pPr>
            <a:r>
              <a:rPr lang="de-DE" sz="2100" dirty="0">
                <a:solidFill>
                  <a:schemeClr val="tx1"/>
                </a:solidFill>
              </a:rPr>
              <a:t>Arbeitszeit 75 Minuten</a:t>
            </a:r>
          </a:p>
          <a:p>
            <a:pPr algn="l"/>
            <a:endParaRPr lang="de-DE" sz="2300" dirty="0">
              <a:solidFill>
                <a:schemeClr val="tx1"/>
              </a:solidFill>
            </a:endParaRPr>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13</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spTree>
    <p:extLst>
      <p:ext uri="{BB962C8B-B14F-4D97-AF65-F5344CB8AC3E}">
        <p14:creationId xmlns:p14="http://schemas.microsoft.com/office/powerpoint/2010/main" val="4042944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305619"/>
            <a:ext cx="5112568" cy="1368152"/>
          </a:xfrm>
          <a:solidFill>
            <a:schemeClr val="accent6">
              <a:lumMod val="60000"/>
              <a:lumOff val="40000"/>
            </a:schemeClr>
          </a:solidFill>
        </p:spPr>
        <p:txBody>
          <a:bodyPr>
            <a:normAutofit/>
          </a:bodyPr>
          <a:lstStyle/>
          <a:p>
            <a:r>
              <a:rPr lang="de-DE" dirty="0"/>
              <a:t>Kath. Religion/Ethik</a:t>
            </a:r>
          </a:p>
        </p:txBody>
      </p:sp>
      <p:sp>
        <p:nvSpPr>
          <p:cNvPr id="3" name="Untertitel 2"/>
          <p:cNvSpPr>
            <a:spLocks noGrp="1"/>
          </p:cNvSpPr>
          <p:nvPr>
            <p:ph type="subTitle" idx="1"/>
          </p:nvPr>
        </p:nvSpPr>
        <p:spPr>
          <a:xfrm>
            <a:off x="611560" y="2204864"/>
            <a:ext cx="7776864" cy="3960440"/>
          </a:xfrm>
        </p:spPr>
        <p:txBody>
          <a:bodyPr>
            <a:normAutofit/>
          </a:bodyPr>
          <a:lstStyle/>
          <a:p>
            <a:pPr algn="l"/>
            <a:r>
              <a:rPr lang="de-DE" sz="3000" b="1" dirty="0">
                <a:solidFill>
                  <a:schemeClr val="tx1"/>
                </a:solidFill>
              </a:rPr>
              <a:t>Schriftliche Prüfung</a:t>
            </a:r>
          </a:p>
          <a:p>
            <a:pPr algn="l"/>
            <a:endParaRPr lang="de-DE" sz="3000" b="1" dirty="0">
              <a:solidFill>
                <a:schemeClr val="tx1"/>
              </a:solidFill>
            </a:endParaRPr>
          </a:p>
          <a:p>
            <a:pPr algn="l"/>
            <a:r>
              <a:rPr lang="de-DE" sz="2600" dirty="0">
                <a:solidFill>
                  <a:schemeClr val="tx1"/>
                </a:solidFill>
              </a:rPr>
              <a:t>Der im Unterricht behandelte Jahresstoff wird in der Prüfung behandelt.</a:t>
            </a:r>
          </a:p>
          <a:p>
            <a:pPr algn="l"/>
            <a:endParaRPr lang="de-DE" sz="2800" dirty="0">
              <a:solidFill>
                <a:schemeClr val="tx1"/>
              </a:solidFill>
            </a:endParaRPr>
          </a:p>
          <a:p>
            <a:pPr marL="0" indent="0" algn="l">
              <a:buNone/>
            </a:pPr>
            <a:r>
              <a:rPr lang="de-DE" sz="2100" u="sng" dirty="0">
                <a:solidFill>
                  <a:schemeClr val="tx1"/>
                </a:solidFill>
              </a:rPr>
              <a:t>Termin:</a:t>
            </a:r>
          </a:p>
          <a:p>
            <a:pPr marL="0" indent="0" algn="l">
              <a:buNone/>
            </a:pPr>
            <a:r>
              <a:rPr lang="de-DE" sz="1800" dirty="0">
                <a:solidFill>
                  <a:schemeClr val="tx1"/>
                </a:solidFill>
              </a:rPr>
              <a:t>Den  genauen Termin erhalten die </a:t>
            </a:r>
            <a:r>
              <a:rPr lang="de-DE" sz="1800" dirty="0" err="1">
                <a:solidFill>
                  <a:schemeClr val="tx1"/>
                </a:solidFill>
              </a:rPr>
              <a:t>Schüler:innen</a:t>
            </a:r>
            <a:r>
              <a:rPr lang="de-DE" sz="1800" dirty="0">
                <a:solidFill>
                  <a:schemeClr val="tx1"/>
                </a:solidFill>
              </a:rPr>
              <a:t> nach den Osterferien.</a:t>
            </a:r>
          </a:p>
          <a:p>
            <a:pPr marL="0" indent="0" algn="l">
              <a:buNone/>
            </a:pPr>
            <a:r>
              <a:rPr lang="de-DE" sz="1800" dirty="0">
                <a:solidFill>
                  <a:schemeClr val="tx1"/>
                </a:solidFill>
              </a:rPr>
              <a:t>Arbeitszeit 60 Minuten</a:t>
            </a:r>
          </a:p>
          <a:p>
            <a:pPr algn="l"/>
            <a:endParaRPr lang="de-DE" sz="3000" b="1" dirty="0">
              <a:solidFill>
                <a:schemeClr val="tx1"/>
              </a:solidFill>
            </a:endParaRPr>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14</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spTree>
    <p:extLst>
      <p:ext uri="{BB962C8B-B14F-4D97-AF65-F5344CB8AC3E}">
        <p14:creationId xmlns:p14="http://schemas.microsoft.com/office/powerpoint/2010/main" val="125268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241510"/>
            <a:ext cx="5420599" cy="1143000"/>
          </a:xfrm>
          <a:solidFill>
            <a:schemeClr val="accent6">
              <a:lumMod val="60000"/>
              <a:lumOff val="40000"/>
            </a:schemeClr>
          </a:solidFill>
        </p:spPr>
        <p:txBody>
          <a:bodyPr>
            <a:normAutofit/>
          </a:bodyPr>
          <a:lstStyle/>
          <a:p>
            <a:r>
              <a:rPr lang="de-DE"/>
              <a:t>Sport</a:t>
            </a:r>
          </a:p>
        </p:txBody>
      </p:sp>
      <p:sp>
        <p:nvSpPr>
          <p:cNvPr id="5" name="Inhaltsplatzhalter 4">
            <a:extLst>
              <a:ext uri="{FF2B5EF4-FFF2-40B4-BE49-F238E27FC236}">
                <a16:creationId xmlns:a16="http://schemas.microsoft.com/office/drawing/2014/main" id="{70C63EA5-5FD6-4D52-9FB2-3694D9C383A2}"/>
              </a:ext>
            </a:extLst>
          </p:cNvPr>
          <p:cNvSpPr>
            <a:spLocks noGrp="1"/>
          </p:cNvSpPr>
          <p:nvPr>
            <p:ph sz="half" idx="1"/>
          </p:nvPr>
        </p:nvSpPr>
        <p:spPr/>
        <p:txBody>
          <a:bodyPr>
            <a:normAutofit fontScale="47500" lnSpcReduction="20000"/>
          </a:bodyPr>
          <a:lstStyle/>
          <a:p>
            <a:pPr marL="0" indent="0">
              <a:buNone/>
            </a:pPr>
            <a:r>
              <a:rPr lang="de-DE" sz="5500" b="1" dirty="0"/>
              <a:t>Praktische Prüfung</a:t>
            </a:r>
          </a:p>
          <a:p>
            <a:pPr marL="0" indent="0">
              <a:buNone/>
            </a:pPr>
            <a:endParaRPr lang="de-DE" dirty="0"/>
          </a:p>
          <a:p>
            <a:pPr marL="0" indent="0">
              <a:buNone/>
            </a:pPr>
            <a:r>
              <a:rPr lang="de-DE" sz="3300" dirty="0"/>
              <a:t>Jeder Prüfling muss sowohl eine Mannschafts-sportart als auch eine Einzelsportart wählen.</a:t>
            </a:r>
          </a:p>
          <a:p>
            <a:pPr marL="0" indent="0">
              <a:buNone/>
            </a:pPr>
            <a:endParaRPr lang="de-DE" sz="1800" dirty="0"/>
          </a:p>
          <a:p>
            <a:pPr marL="0" indent="0">
              <a:buNone/>
            </a:pPr>
            <a:r>
              <a:rPr lang="de-DE" sz="3300" u="sng" dirty="0"/>
              <a:t>Mannschaftssporten</a:t>
            </a:r>
            <a:r>
              <a:rPr lang="de-DE" sz="3300" dirty="0"/>
              <a:t>: </a:t>
            </a:r>
          </a:p>
          <a:p>
            <a:r>
              <a:rPr lang="de-DE" sz="3300" dirty="0"/>
              <a:t>Fußball (</a:t>
            </a:r>
            <a:r>
              <a:rPr lang="de-DE" sz="3300" dirty="0" err="1"/>
              <a:t>w</a:t>
            </a:r>
            <a:r>
              <a:rPr lang="de-DE" sz="3300" dirty="0"/>
              <a:t>/m/d)</a:t>
            </a:r>
          </a:p>
          <a:p>
            <a:r>
              <a:rPr lang="de-DE" sz="3300" dirty="0"/>
              <a:t>Basketball (</a:t>
            </a:r>
            <a:r>
              <a:rPr lang="de-DE" sz="3300" dirty="0" err="1"/>
              <a:t>w</a:t>
            </a:r>
            <a:r>
              <a:rPr lang="de-DE" sz="3300" dirty="0"/>
              <a:t>/m/d)</a:t>
            </a:r>
          </a:p>
          <a:p>
            <a:pPr marL="0" indent="0">
              <a:buNone/>
            </a:pPr>
            <a:endParaRPr lang="de-DE" sz="1800" dirty="0"/>
          </a:p>
          <a:p>
            <a:pPr marL="0" indent="0">
              <a:buNone/>
            </a:pPr>
            <a:r>
              <a:rPr lang="de-DE" sz="3300" u="sng" dirty="0"/>
              <a:t>Einzelsportart</a:t>
            </a:r>
            <a:r>
              <a:rPr lang="de-DE" sz="3300" dirty="0"/>
              <a:t>:</a:t>
            </a:r>
          </a:p>
          <a:p>
            <a:r>
              <a:rPr lang="de-DE" sz="3300" dirty="0"/>
              <a:t>Gymnastik und Tanz (nur Mädchen)</a:t>
            </a:r>
          </a:p>
          <a:p>
            <a:r>
              <a:rPr lang="de-DE" sz="3300" dirty="0"/>
              <a:t>Leichtathletik (</a:t>
            </a:r>
            <a:r>
              <a:rPr lang="de-DE" sz="3300" dirty="0" err="1"/>
              <a:t>w</a:t>
            </a:r>
            <a:r>
              <a:rPr lang="de-DE" sz="3300" dirty="0"/>
              <a:t>/m/d)</a:t>
            </a:r>
          </a:p>
          <a:p>
            <a:r>
              <a:rPr lang="de-DE" sz="3300" dirty="0"/>
              <a:t>Schwimmen (</a:t>
            </a:r>
            <a:r>
              <a:rPr lang="de-DE" sz="3300" dirty="0" err="1"/>
              <a:t>w</a:t>
            </a:r>
            <a:r>
              <a:rPr lang="de-DE" sz="3300" dirty="0"/>
              <a:t>/m/d)</a:t>
            </a:r>
          </a:p>
          <a:p>
            <a:r>
              <a:rPr lang="de-DE" sz="3300" dirty="0"/>
              <a:t>Tischtennis (</a:t>
            </a:r>
            <a:r>
              <a:rPr lang="de-DE" sz="3300" dirty="0" err="1"/>
              <a:t>w</a:t>
            </a:r>
            <a:r>
              <a:rPr lang="de-DE" sz="3300" dirty="0"/>
              <a:t>/m/d)</a:t>
            </a:r>
          </a:p>
          <a:p>
            <a:endParaRPr lang="de-DE" dirty="0"/>
          </a:p>
          <a:p>
            <a:endParaRPr lang="de-DE" sz="3400" dirty="0"/>
          </a:p>
          <a:p>
            <a:pPr marL="0" indent="0" algn="l">
              <a:buNone/>
            </a:pPr>
            <a:r>
              <a:rPr lang="de-DE" sz="4400" u="sng" dirty="0">
                <a:solidFill>
                  <a:schemeClr val="tx1"/>
                </a:solidFill>
              </a:rPr>
              <a:t>Termin:</a:t>
            </a:r>
          </a:p>
          <a:p>
            <a:pPr marL="0" indent="0" algn="l">
              <a:buNone/>
            </a:pPr>
            <a:r>
              <a:rPr lang="de-DE" sz="2900" dirty="0">
                <a:solidFill>
                  <a:schemeClr val="tx1"/>
                </a:solidFill>
              </a:rPr>
              <a:t>Die  genauen Termine erhalten die </a:t>
            </a:r>
            <a:r>
              <a:rPr lang="de-DE" sz="2900" dirty="0" err="1">
                <a:solidFill>
                  <a:schemeClr val="tx1"/>
                </a:solidFill>
              </a:rPr>
              <a:t>Schüler:innen</a:t>
            </a:r>
            <a:r>
              <a:rPr lang="de-DE" sz="2900" dirty="0">
                <a:solidFill>
                  <a:schemeClr val="tx1"/>
                </a:solidFill>
              </a:rPr>
              <a:t> nach den Osterferien.</a:t>
            </a:r>
          </a:p>
        </p:txBody>
      </p:sp>
      <p:sp>
        <p:nvSpPr>
          <p:cNvPr id="8" name="Inhaltsplatzhalter 7">
            <a:extLst>
              <a:ext uri="{FF2B5EF4-FFF2-40B4-BE49-F238E27FC236}">
                <a16:creationId xmlns:a16="http://schemas.microsoft.com/office/drawing/2014/main" id="{EF582FFE-0B49-4118-847F-16FBB0C682C4}"/>
              </a:ext>
            </a:extLst>
          </p:cNvPr>
          <p:cNvSpPr>
            <a:spLocks noGrp="1"/>
          </p:cNvSpPr>
          <p:nvPr>
            <p:ph sz="half" idx="2"/>
          </p:nvPr>
        </p:nvSpPr>
        <p:spPr/>
        <p:txBody>
          <a:bodyPr>
            <a:normAutofit fontScale="47500" lnSpcReduction="20000"/>
          </a:bodyPr>
          <a:lstStyle/>
          <a:p>
            <a:pPr marL="0" indent="0">
              <a:buNone/>
            </a:pPr>
            <a:r>
              <a:rPr lang="de-DE" sz="5500" b="1" dirty="0"/>
              <a:t>Schriftliche Prüfung</a:t>
            </a:r>
          </a:p>
          <a:p>
            <a:pPr marL="0" indent="0">
              <a:buNone/>
            </a:pPr>
            <a:endParaRPr lang="de-DE" dirty="0"/>
          </a:p>
          <a:p>
            <a:pPr marL="0" indent="0">
              <a:buNone/>
            </a:pPr>
            <a:r>
              <a:rPr lang="de-DE" sz="3300" dirty="0"/>
              <a:t>Inhalte aus den verschiedenen Sportarten, die im Lehrplan der 9. Jahrgangsstufe stehen, werden abgefragt.</a:t>
            </a:r>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lgn="l">
              <a:buNone/>
            </a:pPr>
            <a:r>
              <a:rPr lang="de-DE" sz="4400" u="sng" dirty="0">
                <a:solidFill>
                  <a:schemeClr val="tx1"/>
                </a:solidFill>
              </a:rPr>
              <a:t>Termin:</a:t>
            </a:r>
          </a:p>
          <a:p>
            <a:pPr marL="0" indent="0" algn="l">
              <a:buNone/>
            </a:pPr>
            <a:r>
              <a:rPr lang="de-DE" sz="2900" dirty="0">
                <a:solidFill>
                  <a:schemeClr val="tx1"/>
                </a:solidFill>
              </a:rPr>
              <a:t>Den  genauen Termin erhalten die </a:t>
            </a:r>
            <a:r>
              <a:rPr lang="de-DE" sz="2900" dirty="0" err="1">
                <a:solidFill>
                  <a:schemeClr val="tx1"/>
                </a:solidFill>
              </a:rPr>
              <a:t>Schüler:innen</a:t>
            </a:r>
            <a:r>
              <a:rPr lang="de-DE" sz="2900" dirty="0">
                <a:solidFill>
                  <a:schemeClr val="tx1"/>
                </a:solidFill>
              </a:rPr>
              <a:t> nach den Osterferien.</a:t>
            </a:r>
          </a:p>
          <a:p>
            <a:pPr marL="0" indent="0" algn="l">
              <a:buNone/>
            </a:pPr>
            <a:r>
              <a:rPr lang="de-DE" sz="2900" dirty="0"/>
              <a:t>Arbeitszeit 30 Minuten </a:t>
            </a:r>
            <a:endParaRPr lang="de-DE" sz="2900" dirty="0">
              <a:solidFill>
                <a:schemeClr val="tx1"/>
              </a:solidFill>
            </a:endParaRPr>
          </a:p>
          <a:p>
            <a:pPr marL="0" indent="0" algn="l">
              <a:buNone/>
            </a:pPr>
            <a:endParaRPr lang="de-DE" sz="2800" dirty="0">
              <a:solidFill>
                <a:schemeClr val="tx1"/>
              </a:solidFill>
            </a:endParaRPr>
          </a:p>
          <a:p>
            <a:pPr marL="0" indent="0">
              <a:buNone/>
            </a:pPr>
            <a:endParaRPr lang="de-DE" dirty="0"/>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15</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cxnSp>
        <p:nvCxnSpPr>
          <p:cNvPr id="10" name="Gerader Verbinder 9">
            <a:extLst>
              <a:ext uri="{FF2B5EF4-FFF2-40B4-BE49-F238E27FC236}">
                <a16:creationId xmlns:a16="http://schemas.microsoft.com/office/drawing/2014/main" id="{5C2181F9-98C1-4BC7-825C-A35DFBFD4A25}"/>
              </a:ext>
            </a:extLst>
          </p:cNvPr>
          <p:cNvCxnSpPr/>
          <p:nvPr/>
        </p:nvCxnSpPr>
        <p:spPr>
          <a:xfrm>
            <a:off x="4572000" y="1600200"/>
            <a:ext cx="0" cy="475615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92474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502956" cy="1143000"/>
          </a:xfrm>
          <a:solidFill>
            <a:schemeClr val="accent6">
              <a:lumMod val="60000"/>
              <a:lumOff val="40000"/>
            </a:schemeClr>
          </a:solidFill>
        </p:spPr>
        <p:txBody>
          <a:bodyPr>
            <a:normAutofit/>
          </a:bodyPr>
          <a:lstStyle/>
          <a:p>
            <a:r>
              <a:rPr lang="de-DE"/>
              <a:t>Musik</a:t>
            </a:r>
          </a:p>
        </p:txBody>
      </p:sp>
      <p:sp>
        <p:nvSpPr>
          <p:cNvPr id="5" name="Inhaltsplatzhalter 4">
            <a:extLst>
              <a:ext uri="{FF2B5EF4-FFF2-40B4-BE49-F238E27FC236}">
                <a16:creationId xmlns:a16="http://schemas.microsoft.com/office/drawing/2014/main" id="{70C63EA5-5FD6-4D52-9FB2-3694D9C383A2}"/>
              </a:ext>
            </a:extLst>
          </p:cNvPr>
          <p:cNvSpPr>
            <a:spLocks noGrp="1"/>
          </p:cNvSpPr>
          <p:nvPr>
            <p:ph sz="half" idx="1"/>
          </p:nvPr>
        </p:nvSpPr>
        <p:spPr/>
        <p:txBody>
          <a:bodyPr>
            <a:normAutofit fontScale="40000" lnSpcReduction="20000"/>
          </a:bodyPr>
          <a:lstStyle/>
          <a:p>
            <a:pPr marL="0" indent="0">
              <a:buNone/>
            </a:pPr>
            <a:r>
              <a:rPr lang="de-DE" sz="7500" b="1" dirty="0"/>
              <a:t>Praktische Prüfung</a:t>
            </a:r>
          </a:p>
          <a:p>
            <a:pPr marL="0" indent="0">
              <a:buNone/>
            </a:pPr>
            <a:endParaRPr lang="de-DE" dirty="0"/>
          </a:p>
          <a:p>
            <a:r>
              <a:rPr lang="de-DE" sz="4500" dirty="0"/>
              <a:t>Die praktische Prüfung besteht aus Gesang oder einem Vorspiel mit einem selber gewählten Instrument.</a:t>
            </a:r>
          </a:p>
          <a:p>
            <a:r>
              <a:rPr lang="de-DE" sz="4500" dirty="0"/>
              <a:t>Dafür müssen zu einem festgelegten Termin die Noten für 5 Stücke abgegeben werden, von denen die Prüfer 3 Stücke für die Prüfung auswählen. Welche dies sind, erfährt der Prüfling erst in der Prüfung.</a:t>
            </a:r>
          </a:p>
          <a:p>
            <a:r>
              <a:rPr lang="de-DE" sz="4500" dirty="0"/>
              <a:t>Nach dem Vorspiel werden Fragen zur Gehörbildung gestellt.</a:t>
            </a:r>
          </a:p>
          <a:p>
            <a:pPr marL="0" indent="0">
              <a:buNone/>
            </a:pPr>
            <a:endParaRPr lang="de-DE" dirty="0"/>
          </a:p>
          <a:p>
            <a:pPr marL="0" indent="0" algn="l">
              <a:buNone/>
            </a:pPr>
            <a:r>
              <a:rPr lang="de-DE" sz="5300" u="sng" dirty="0">
                <a:solidFill>
                  <a:schemeClr val="tx1"/>
                </a:solidFill>
              </a:rPr>
              <a:t>Termin:</a:t>
            </a:r>
          </a:p>
          <a:p>
            <a:pPr marL="0" indent="0" algn="l">
              <a:buNone/>
            </a:pPr>
            <a:r>
              <a:rPr lang="de-DE" sz="3500" dirty="0">
                <a:solidFill>
                  <a:schemeClr val="tx1"/>
                </a:solidFill>
              </a:rPr>
              <a:t>Den  genauen Termin erhalten die </a:t>
            </a:r>
            <a:r>
              <a:rPr lang="de-DE" sz="3500" dirty="0" err="1">
                <a:solidFill>
                  <a:schemeClr val="tx1"/>
                </a:solidFill>
              </a:rPr>
              <a:t>Schüler:innen</a:t>
            </a:r>
            <a:r>
              <a:rPr lang="de-DE" sz="3500" dirty="0">
                <a:solidFill>
                  <a:schemeClr val="tx1"/>
                </a:solidFill>
              </a:rPr>
              <a:t> nach den Osterferien.</a:t>
            </a:r>
          </a:p>
        </p:txBody>
      </p:sp>
      <p:sp>
        <p:nvSpPr>
          <p:cNvPr id="8" name="Inhaltsplatzhalter 7">
            <a:extLst>
              <a:ext uri="{FF2B5EF4-FFF2-40B4-BE49-F238E27FC236}">
                <a16:creationId xmlns:a16="http://schemas.microsoft.com/office/drawing/2014/main" id="{EF582FFE-0B49-4118-847F-16FBB0C682C4}"/>
              </a:ext>
            </a:extLst>
          </p:cNvPr>
          <p:cNvSpPr>
            <a:spLocks noGrp="1"/>
          </p:cNvSpPr>
          <p:nvPr>
            <p:ph sz="half" idx="2"/>
          </p:nvPr>
        </p:nvSpPr>
        <p:spPr/>
        <p:txBody>
          <a:bodyPr>
            <a:normAutofit fontScale="40000" lnSpcReduction="20000"/>
          </a:bodyPr>
          <a:lstStyle/>
          <a:p>
            <a:pPr marL="0" indent="0">
              <a:buNone/>
            </a:pPr>
            <a:r>
              <a:rPr lang="de-DE" sz="7500" b="1" dirty="0"/>
              <a:t>Schriftliche Prüfung</a:t>
            </a:r>
          </a:p>
          <a:p>
            <a:pPr marL="0" indent="0">
              <a:buNone/>
            </a:pPr>
            <a:endParaRPr lang="de-DE" dirty="0"/>
          </a:p>
          <a:p>
            <a:pPr marL="0" indent="0" algn="l">
              <a:buNone/>
            </a:pPr>
            <a:r>
              <a:rPr lang="de-DE" sz="4500" dirty="0">
                <a:solidFill>
                  <a:schemeClr val="tx1"/>
                </a:solidFill>
              </a:rPr>
              <a:t>Der im Unterricht behandelte Jahresstoff wird in der Prüfung behandelt.</a:t>
            </a:r>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sz="1000" dirty="0"/>
          </a:p>
          <a:p>
            <a:pPr marL="0" indent="0" algn="l">
              <a:buNone/>
            </a:pPr>
            <a:r>
              <a:rPr lang="de-DE" sz="5300" u="sng" dirty="0">
                <a:solidFill>
                  <a:schemeClr val="tx1"/>
                </a:solidFill>
              </a:rPr>
              <a:t>Termin:</a:t>
            </a:r>
          </a:p>
          <a:p>
            <a:pPr marL="0" indent="0" algn="l">
              <a:buNone/>
            </a:pPr>
            <a:r>
              <a:rPr lang="de-DE" sz="3500" dirty="0">
                <a:solidFill>
                  <a:schemeClr val="tx1"/>
                </a:solidFill>
              </a:rPr>
              <a:t>Den  genauen Termin erhalten die </a:t>
            </a:r>
            <a:r>
              <a:rPr lang="de-DE" sz="3500" dirty="0" err="1">
                <a:solidFill>
                  <a:schemeClr val="tx1"/>
                </a:solidFill>
              </a:rPr>
              <a:t>Schüler:innen</a:t>
            </a:r>
            <a:r>
              <a:rPr lang="de-DE" sz="3500" dirty="0">
                <a:solidFill>
                  <a:schemeClr val="tx1"/>
                </a:solidFill>
              </a:rPr>
              <a:t> nach den Osterferien.</a:t>
            </a:r>
          </a:p>
          <a:p>
            <a:pPr marL="0" indent="0" algn="l">
              <a:buNone/>
            </a:pPr>
            <a:r>
              <a:rPr lang="de-DE" sz="3500" dirty="0"/>
              <a:t>Arbeitszeit 30 Minuten </a:t>
            </a:r>
            <a:endParaRPr lang="de-DE" sz="3500" dirty="0">
              <a:solidFill>
                <a:schemeClr val="tx1"/>
              </a:solidFill>
            </a:endParaRPr>
          </a:p>
          <a:p>
            <a:pPr marL="0" indent="0" algn="l">
              <a:buNone/>
            </a:pPr>
            <a:endParaRPr lang="de-DE" sz="2800" dirty="0">
              <a:solidFill>
                <a:schemeClr val="tx1"/>
              </a:solidFill>
            </a:endParaRPr>
          </a:p>
          <a:p>
            <a:pPr marL="0" indent="0">
              <a:buNone/>
            </a:pPr>
            <a:endParaRPr lang="de-DE" dirty="0"/>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16</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cxnSp>
        <p:nvCxnSpPr>
          <p:cNvPr id="10" name="Gerader Verbinder 9">
            <a:extLst>
              <a:ext uri="{FF2B5EF4-FFF2-40B4-BE49-F238E27FC236}">
                <a16:creationId xmlns:a16="http://schemas.microsoft.com/office/drawing/2014/main" id="{5C2181F9-98C1-4BC7-825C-A35DFBFD4A25}"/>
              </a:ext>
            </a:extLst>
          </p:cNvPr>
          <p:cNvCxnSpPr/>
          <p:nvPr/>
        </p:nvCxnSpPr>
        <p:spPr>
          <a:xfrm>
            <a:off x="4572000" y="1600200"/>
            <a:ext cx="0" cy="475615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22848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502956" cy="1143000"/>
          </a:xfrm>
          <a:solidFill>
            <a:schemeClr val="accent6">
              <a:lumMod val="60000"/>
              <a:lumOff val="40000"/>
            </a:schemeClr>
          </a:solidFill>
        </p:spPr>
        <p:txBody>
          <a:bodyPr>
            <a:normAutofit/>
          </a:bodyPr>
          <a:lstStyle/>
          <a:p>
            <a:r>
              <a:rPr lang="de-DE"/>
              <a:t>Kunst</a:t>
            </a:r>
          </a:p>
        </p:txBody>
      </p:sp>
      <p:sp>
        <p:nvSpPr>
          <p:cNvPr id="5" name="Inhaltsplatzhalter 4">
            <a:extLst>
              <a:ext uri="{FF2B5EF4-FFF2-40B4-BE49-F238E27FC236}">
                <a16:creationId xmlns:a16="http://schemas.microsoft.com/office/drawing/2014/main" id="{70C63EA5-5FD6-4D52-9FB2-3694D9C383A2}"/>
              </a:ext>
            </a:extLst>
          </p:cNvPr>
          <p:cNvSpPr>
            <a:spLocks noGrp="1"/>
          </p:cNvSpPr>
          <p:nvPr>
            <p:ph sz="half" idx="1"/>
          </p:nvPr>
        </p:nvSpPr>
        <p:spPr/>
        <p:txBody>
          <a:bodyPr>
            <a:normAutofit fontScale="40000" lnSpcReduction="20000"/>
          </a:bodyPr>
          <a:lstStyle/>
          <a:p>
            <a:pPr marL="0" indent="0">
              <a:buNone/>
            </a:pPr>
            <a:endParaRPr lang="de-DE" sz="7500" b="1" dirty="0"/>
          </a:p>
          <a:p>
            <a:pPr marL="0" indent="0">
              <a:buNone/>
            </a:pPr>
            <a:r>
              <a:rPr lang="de-DE" sz="7500" b="1" dirty="0"/>
              <a:t>Praktische Prüfung</a:t>
            </a:r>
          </a:p>
          <a:p>
            <a:pPr marL="0" indent="0">
              <a:buNone/>
            </a:pPr>
            <a:endParaRPr lang="de-DE" dirty="0"/>
          </a:p>
          <a:p>
            <a:r>
              <a:rPr lang="de-DE" sz="4500" dirty="0"/>
              <a:t>Jeder Prüfling kann aus drei Themen auswählen</a:t>
            </a:r>
          </a:p>
          <a:p>
            <a:r>
              <a:rPr lang="de-DE" sz="4500" dirty="0"/>
              <a:t>Es kommen verschiedene Techniken zum Einsatz (Kohle, Bleistift, Wasserfarben, Kreiden, ...)</a:t>
            </a:r>
          </a:p>
          <a:p>
            <a:endParaRPr lang="de-DE" sz="4500" dirty="0"/>
          </a:p>
          <a:p>
            <a:endParaRPr lang="de-DE" sz="4500" dirty="0"/>
          </a:p>
          <a:p>
            <a:pPr marL="0" indent="0">
              <a:buNone/>
            </a:pPr>
            <a:endParaRPr lang="de-DE" sz="4500" dirty="0"/>
          </a:p>
          <a:p>
            <a:pPr marL="0" indent="0">
              <a:buNone/>
            </a:pPr>
            <a:endParaRPr lang="de-DE" sz="4500" dirty="0"/>
          </a:p>
          <a:p>
            <a:pPr marL="0" indent="0">
              <a:buNone/>
            </a:pPr>
            <a:endParaRPr lang="de-DE" dirty="0"/>
          </a:p>
          <a:p>
            <a:pPr marL="0" indent="0" algn="l">
              <a:buNone/>
            </a:pPr>
            <a:r>
              <a:rPr lang="de-DE" sz="5300" u="sng" dirty="0">
                <a:solidFill>
                  <a:schemeClr val="tx1"/>
                </a:solidFill>
              </a:rPr>
              <a:t>Termin:</a:t>
            </a:r>
          </a:p>
          <a:p>
            <a:pPr marL="0" indent="0" algn="l">
              <a:buNone/>
            </a:pPr>
            <a:r>
              <a:rPr lang="de-DE" sz="3500" dirty="0">
                <a:solidFill>
                  <a:schemeClr val="tx1"/>
                </a:solidFill>
              </a:rPr>
              <a:t>Den  genauen Termin erhalten die </a:t>
            </a:r>
            <a:r>
              <a:rPr lang="de-DE" sz="3500" dirty="0" err="1">
                <a:solidFill>
                  <a:schemeClr val="tx1"/>
                </a:solidFill>
              </a:rPr>
              <a:t>Schüler</a:t>
            </a:r>
            <a:r>
              <a:rPr lang="de-DE" sz="3500" dirty="0" err="1"/>
              <a:t>:i</a:t>
            </a:r>
            <a:r>
              <a:rPr lang="de-DE" sz="3500" dirty="0" err="1">
                <a:solidFill>
                  <a:schemeClr val="tx1"/>
                </a:solidFill>
              </a:rPr>
              <a:t>nnen</a:t>
            </a:r>
            <a:r>
              <a:rPr lang="de-DE" sz="3500" dirty="0">
                <a:solidFill>
                  <a:schemeClr val="tx1"/>
                </a:solidFill>
              </a:rPr>
              <a:t> nach den Osterferien.</a:t>
            </a:r>
          </a:p>
          <a:p>
            <a:pPr marL="0" indent="0" algn="l">
              <a:buNone/>
            </a:pPr>
            <a:r>
              <a:rPr lang="de-DE" sz="3500" dirty="0"/>
              <a:t>Arbeitszeit 150 Minuten</a:t>
            </a:r>
            <a:endParaRPr lang="de-DE" sz="3500" dirty="0">
              <a:solidFill>
                <a:schemeClr val="tx1"/>
              </a:solidFill>
            </a:endParaRPr>
          </a:p>
        </p:txBody>
      </p:sp>
      <p:sp>
        <p:nvSpPr>
          <p:cNvPr id="8" name="Inhaltsplatzhalter 7">
            <a:extLst>
              <a:ext uri="{FF2B5EF4-FFF2-40B4-BE49-F238E27FC236}">
                <a16:creationId xmlns:a16="http://schemas.microsoft.com/office/drawing/2014/main" id="{EF582FFE-0B49-4118-847F-16FBB0C682C4}"/>
              </a:ext>
            </a:extLst>
          </p:cNvPr>
          <p:cNvSpPr>
            <a:spLocks noGrp="1"/>
          </p:cNvSpPr>
          <p:nvPr>
            <p:ph sz="half" idx="2"/>
          </p:nvPr>
        </p:nvSpPr>
        <p:spPr/>
        <p:txBody>
          <a:bodyPr>
            <a:normAutofit fontScale="40000" lnSpcReduction="20000"/>
          </a:bodyPr>
          <a:lstStyle/>
          <a:p>
            <a:pPr marL="0" indent="0">
              <a:buNone/>
            </a:pPr>
            <a:endParaRPr lang="de-DE" sz="7500" b="1" dirty="0"/>
          </a:p>
          <a:p>
            <a:pPr marL="0" indent="0">
              <a:buNone/>
            </a:pPr>
            <a:r>
              <a:rPr lang="de-DE" sz="7500" b="1" dirty="0"/>
              <a:t>Schriftliche Prüfung</a:t>
            </a:r>
          </a:p>
          <a:p>
            <a:pPr marL="0" indent="0">
              <a:buNone/>
            </a:pPr>
            <a:endParaRPr lang="de-DE" dirty="0"/>
          </a:p>
          <a:p>
            <a:pPr marL="0" indent="0" algn="l">
              <a:buNone/>
            </a:pPr>
            <a:r>
              <a:rPr lang="de-DE" sz="4500" dirty="0">
                <a:solidFill>
                  <a:schemeClr val="tx1"/>
                </a:solidFill>
              </a:rPr>
              <a:t>Der im Unterricht behandelte Jahresstoff wird in der Prüfung behandelt.</a:t>
            </a:r>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sz="1000" dirty="0"/>
          </a:p>
          <a:p>
            <a:pPr marL="0" indent="0" algn="l">
              <a:buNone/>
            </a:pPr>
            <a:r>
              <a:rPr lang="de-DE" sz="5300" u="sng" dirty="0">
                <a:solidFill>
                  <a:schemeClr val="tx1"/>
                </a:solidFill>
              </a:rPr>
              <a:t>Termin:</a:t>
            </a:r>
          </a:p>
          <a:p>
            <a:pPr marL="0" indent="0" algn="l">
              <a:buNone/>
            </a:pPr>
            <a:r>
              <a:rPr lang="de-DE" sz="3500" dirty="0">
                <a:solidFill>
                  <a:schemeClr val="tx1"/>
                </a:solidFill>
              </a:rPr>
              <a:t>Den  genauen Termin erhalten die </a:t>
            </a:r>
            <a:r>
              <a:rPr lang="de-DE" sz="3500" dirty="0" err="1">
                <a:solidFill>
                  <a:schemeClr val="tx1"/>
                </a:solidFill>
              </a:rPr>
              <a:t>Schüler:innen</a:t>
            </a:r>
            <a:r>
              <a:rPr lang="de-DE" sz="3500" dirty="0">
                <a:solidFill>
                  <a:schemeClr val="tx1"/>
                </a:solidFill>
              </a:rPr>
              <a:t> nach den Osterferien.</a:t>
            </a:r>
          </a:p>
          <a:p>
            <a:pPr marL="0" indent="0" algn="l">
              <a:buNone/>
            </a:pPr>
            <a:r>
              <a:rPr lang="de-DE" sz="3500" dirty="0"/>
              <a:t>Arbeitszeit 30 Minuten</a:t>
            </a:r>
            <a:endParaRPr lang="de-DE" sz="3500" dirty="0">
              <a:solidFill>
                <a:schemeClr val="tx1"/>
              </a:solidFill>
            </a:endParaRPr>
          </a:p>
          <a:p>
            <a:pPr marL="0" indent="0" algn="l">
              <a:buNone/>
            </a:pPr>
            <a:endParaRPr lang="de-DE" sz="2800" dirty="0">
              <a:solidFill>
                <a:schemeClr val="tx1"/>
              </a:solidFill>
            </a:endParaRPr>
          </a:p>
          <a:p>
            <a:pPr marL="0" indent="0">
              <a:buNone/>
            </a:pPr>
            <a:endParaRPr lang="de-DE" dirty="0"/>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17</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cxnSp>
        <p:nvCxnSpPr>
          <p:cNvPr id="10" name="Gerader Verbinder 9">
            <a:extLst>
              <a:ext uri="{FF2B5EF4-FFF2-40B4-BE49-F238E27FC236}">
                <a16:creationId xmlns:a16="http://schemas.microsoft.com/office/drawing/2014/main" id="{5C2181F9-98C1-4BC7-825C-A35DFBFD4A25}"/>
              </a:ext>
            </a:extLst>
          </p:cNvPr>
          <p:cNvCxnSpPr/>
          <p:nvPr/>
        </p:nvCxnSpPr>
        <p:spPr>
          <a:xfrm>
            <a:off x="4572000" y="1600200"/>
            <a:ext cx="0" cy="475615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76794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502956" cy="1143000"/>
          </a:xfrm>
          <a:solidFill>
            <a:schemeClr val="accent6">
              <a:lumMod val="60000"/>
              <a:lumOff val="40000"/>
            </a:schemeClr>
          </a:solidFill>
        </p:spPr>
        <p:txBody>
          <a:bodyPr>
            <a:normAutofit/>
          </a:bodyPr>
          <a:lstStyle/>
          <a:p>
            <a:r>
              <a:rPr lang="de-DE"/>
              <a:t>Informatik</a:t>
            </a:r>
          </a:p>
        </p:txBody>
      </p:sp>
      <p:sp>
        <p:nvSpPr>
          <p:cNvPr id="5" name="Inhaltsplatzhalter 4">
            <a:extLst>
              <a:ext uri="{FF2B5EF4-FFF2-40B4-BE49-F238E27FC236}">
                <a16:creationId xmlns:a16="http://schemas.microsoft.com/office/drawing/2014/main" id="{70C63EA5-5FD6-4D52-9FB2-3694D9C383A2}"/>
              </a:ext>
            </a:extLst>
          </p:cNvPr>
          <p:cNvSpPr>
            <a:spLocks noGrp="1"/>
          </p:cNvSpPr>
          <p:nvPr>
            <p:ph sz="half" idx="1"/>
          </p:nvPr>
        </p:nvSpPr>
        <p:spPr/>
        <p:txBody>
          <a:bodyPr>
            <a:normAutofit fontScale="25000" lnSpcReduction="20000"/>
          </a:bodyPr>
          <a:lstStyle/>
          <a:p>
            <a:pPr marL="0" indent="0">
              <a:buNone/>
            </a:pPr>
            <a:endParaRPr lang="de-DE" sz="9200" b="1" dirty="0"/>
          </a:p>
          <a:p>
            <a:pPr marL="0" indent="0">
              <a:buNone/>
            </a:pPr>
            <a:r>
              <a:rPr lang="de-DE" sz="12000" b="1" dirty="0"/>
              <a:t>Praktische Prüfung</a:t>
            </a:r>
          </a:p>
          <a:p>
            <a:pPr marL="0" indent="0">
              <a:buNone/>
            </a:pPr>
            <a:endParaRPr lang="de-DE" dirty="0"/>
          </a:p>
          <a:p>
            <a:pPr marL="0" indent="0">
              <a:buNone/>
            </a:pPr>
            <a:r>
              <a:rPr lang="de-DE" sz="7200" dirty="0">
                <a:solidFill>
                  <a:schemeClr val="tx1"/>
                </a:solidFill>
              </a:rPr>
              <a:t>Der im Unterricht behandelte Jahresstoff der Jahrgangsstufen 8 und 9 wird in der Prüfung abgefragt.</a:t>
            </a:r>
          </a:p>
          <a:p>
            <a:r>
              <a:rPr lang="de-DE" sz="7200" dirty="0"/>
              <a:t>Excel</a:t>
            </a:r>
          </a:p>
          <a:p>
            <a:r>
              <a:rPr lang="de-DE" sz="7200" dirty="0">
                <a:solidFill>
                  <a:schemeClr val="tx1"/>
                </a:solidFill>
              </a:rPr>
              <a:t>Programmierung</a:t>
            </a:r>
          </a:p>
          <a:p>
            <a:pPr marL="0" indent="0">
              <a:buNone/>
            </a:pPr>
            <a:endParaRPr lang="de-DE" sz="7200" dirty="0"/>
          </a:p>
          <a:p>
            <a:endParaRPr lang="de-DE" sz="7200" dirty="0"/>
          </a:p>
          <a:p>
            <a:endParaRPr lang="de-DE" sz="7200" dirty="0"/>
          </a:p>
          <a:p>
            <a:endParaRPr lang="de-DE" sz="7200" dirty="0"/>
          </a:p>
          <a:p>
            <a:pPr marL="0" indent="0">
              <a:buNone/>
            </a:pPr>
            <a:endParaRPr lang="de-DE" sz="7200" dirty="0"/>
          </a:p>
          <a:p>
            <a:pPr marL="0" indent="0" algn="l">
              <a:buNone/>
            </a:pPr>
            <a:r>
              <a:rPr lang="de-DE" sz="7200" u="sng" dirty="0">
                <a:solidFill>
                  <a:schemeClr val="tx1"/>
                </a:solidFill>
              </a:rPr>
              <a:t>Termin:</a:t>
            </a:r>
          </a:p>
          <a:p>
            <a:pPr marL="0" indent="0" algn="l">
              <a:buNone/>
            </a:pPr>
            <a:r>
              <a:rPr lang="de-DE" sz="7200" dirty="0">
                <a:solidFill>
                  <a:schemeClr val="tx1"/>
                </a:solidFill>
              </a:rPr>
              <a:t>Den  genauen Termin erhalten die </a:t>
            </a:r>
            <a:r>
              <a:rPr lang="de-DE" sz="7200" dirty="0" err="1">
                <a:solidFill>
                  <a:schemeClr val="tx1"/>
                </a:solidFill>
              </a:rPr>
              <a:t>Schüler:innen</a:t>
            </a:r>
            <a:r>
              <a:rPr lang="de-DE" sz="7200" dirty="0">
                <a:solidFill>
                  <a:schemeClr val="tx1"/>
                </a:solidFill>
              </a:rPr>
              <a:t> nach den Osterferien.</a:t>
            </a:r>
          </a:p>
        </p:txBody>
      </p:sp>
      <p:sp>
        <p:nvSpPr>
          <p:cNvPr id="8" name="Inhaltsplatzhalter 7">
            <a:extLst>
              <a:ext uri="{FF2B5EF4-FFF2-40B4-BE49-F238E27FC236}">
                <a16:creationId xmlns:a16="http://schemas.microsoft.com/office/drawing/2014/main" id="{EF582FFE-0B49-4118-847F-16FBB0C682C4}"/>
              </a:ext>
            </a:extLst>
          </p:cNvPr>
          <p:cNvSpPr>
            <a:spLocks noGrp="1"/>
          </p:cNvSpPr>
          <p:nvPr>
            <p:ph sz="half" idx="2"/>
          </p:nvPr>
        </p:nvSpPr>
        <p:spPr/>
        <p:txBody>
          <a:bodyPr>
            <a:normAutofit fontScale="25000" lnSpcReduction="20000"/>
          </a:bodyPr>
          <a:lstStyle/>
          <a:p>
            <a:pPr marL="0" indent="0">
              <a:buNone/>
            </a:pPr>
            <a:endParaRPr lang="de-DE" sz="9200" b="1" dirty="0"/>
          </a:p>
          <a:p>
            <a:pPr marL="0" indent="0">
              <a:buNone/>
            </a:pPr>
            <a:r>
              <a:rPr lang="de-DE" sz="12000" b="1" dirty="0"/>
              <a:t>Schriftliche Prüfung</a:t>
            </a:r>
          </a:p>
          <a:p>
            <a:pPr marL="0" indent="0">
              <a:buNone/>
            </a:pPr>
            <a:endParaRPr lang="de-DE" dirty="0"/>
          </a:p>
          <a:p>
            <a:pPr marL="0" indent="0">
              <a:buNone/>
            </a:pPr>
            <a:r>
              <a:rPr lang="de-DE" sz="7200" dirty="0">
                <a:solidFill>
                  <a:schemeClr val="tx1"/>
                </a:solidFill>
              </a:rPr>
              <a:t>Der im Unterricht behandelte Jahresstoff der Jahrgangsstufen 8 und 9 wird in der Prüfung abgefragt.</a:t>
            </a:r>
          </a:p>
          <a:p>
            <a:pPr marL="0" indent="0">
              <a:buNone/>
            </a:pPr>
            <a:endParaRPr lang="de-DE" sz="7200" dirty="0"/>
          </a:p>
          <a:p>
            <a:endParaRPr lang="de-DE" sz="7200" dirty="0"/>
          </a:p>
          <a:p>
            <a:endParaRPr lang="de-DE" sz="7200" dirty="0"/>
          </a:p>
          <a:p>
            <a:endParaRPr lang="de-DE" sz="7200" dirty="0"/>
          </a:p>
          <a:p>
            <a:endParaRPr lang="de-DE" sz="7200" dirty="0"/>
          </a:p>
          <a:p>
            <a:pPr marL="0" indent="0">
              <a:buNone/>
            </a:pPr>
            <a:endParaRPr lang="de-DE" sz="7200" dirty="0"/>
          </a:p>
          <a:p>
            <a:pPr marL="0" indent="0">
              <a:buNone/>
            </a:pPr>
            <a:endParaRPr lang="de-DE" sz="7200" dirty="0"/>
          </a:p>
          <a:p>
            <a:pPr marL="0" indent="0" algn="l">
              <a:buNone/>
            </a:pPr>
            <a:r>
              <a:rPr lang="de-DE" sz="7200" u="sng" dirty="0">
                <a:solidFill>
                  <a:schemeClr val="tx1"/>
                </a:solidFill>
              </a:rPr>
              <a:t>Termin:</a:t>
            </a:r>
          </a:p>
          <a:p>
            <a:pPr marL="0" indent="0" algn="l">
              <a:buNone/>
            </a:pPr>
            <a:r>
              <a:rPr lang="de-DE" sz="7200" dirty="0">
                <a:solidFill>
                  <a:schemeClr val="tx1"/>
                </a:solidFill>
              </a:rPr>
              <a:t>Den  genauen Termin erhalten die </a:t>
            </a:r>
            <a:r>
              <a:rPr lang="de-DE" sz="7200" dirty="0" err="1">
                <a:solidFill>
                  <a:schemeClr val="tx1"/>
                </a:solidFill>
              </a:rPr>
              <a:t>Schüler:innen</a:t>
            </a:r>
            <a:r>
              <a:rPr lang="de-DE" sz="7200" dirty="0">
                <a:solidFill>
                  <a:schemeClr val="tx1"/>
                </a:solidFill>
              </a:rPr>
              <a:t> nach den Osterferien.</a:t>
            </a:r>
          </a:p>
          <a:p>
            <a:pPr marL="0" indent="0" algn="l">
              <a:buNone/>
            </a:pPr>
            <a:endParaRPr lang="de-DE" sz="7200" dirty="0">
              <a:solidFill>
                <a:schemeClr val="tx1"/>
              </a:solidFill>
            </a:endParaRPr>
          </a:p>
          <a:p>
            <a:pPr marL="0" indent="0" algn="l">
              <a:buNone/>
            </a:pPr>
            <a:r>
              <a:rPr lang="de-DE" sz="7200" dirty="0"/>
              <a:t>Gesamtarbeitszeit 150 Minuten</a:t>
            </a:r>
            <a:endParaRPr lang="de-DE" sz="7200" dirty="0">
              <a:solidFill>
                <a:schemeClr val="tx1"/>
              </a:solidFill>
            </a:endParaRPr>
          </a:p>
          <a:p>
            <a:pPr marL="0" indent="0" algn="l">
              <a:buNone/>
            </a:pPr>
            <a:endParaRPr lang="de-DE" sz="2800" dirty="0">
              <a:solidFill>
                <a:schemeClr val="tx1"/>
              </a:solidFill>
            </a:endParaRPr>
          </a:p>
          <a:p>
            <a:pPr marL="0" indent="0">
              <a:buNone/>
            </a:pPr>
            <a:endParaRPr lang="de-DE" dirty="0"/>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18</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cxnSp>
        <p:nvCxnSpPr>
          <p:cNvPr id="10" name="Gerader Verbinder 9">
            <a:extLst>
              <a:ext uri="{FF2B5EF4-FFF2-40B4-BE49-F238E27FC236}">
                <a16:creationId xmlns:a16="http://schemas.microsoft.com/office/drawing/2014/main" id="{5C2181F9-98C1-4BC7-825C-A35DFBFD4A25}"/>
              </a:ext>
            </a:extLst>
          </p:cNvPr>
          <p:cNvCxnSpPr/>
          <p:nvPr/>
        </p:nvCxnSpPr>
        <p:spPr>
          <a:xfrm>
            <a:off x="4572000" y="1600200"/>
            <a:ext cx="0" cy="475615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60247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89220" y="305619"/>
            <a:ext cx="5112568" cy="1368152"/>
          </a:xfrm>
          <a:solidFill>
            <a:schemeClr val="accent6">
              <a:lumMod val="60000"/>
              <a:lumOff val="40000"/>
            </a:schemeClr>
          </a:solidFill>
        </p:spPr>
        <p:txBody>
          <a:bodyPr>
            <a:normAutofit/>
          </a:bodyPr>
          <a:lstStyle/>
          <a:p>
            <a:r>
              <a:rPr lang="de-DE"/>
              <a:t>Buchführung</a:t>
            </a:r>
          </a:p>
        </p:txBody>
      </p:sp>
      <p:sp>
        <p:nvSpPr>
          <p:cNvPr id="3" name="Untertitel 2"/>
          <p:cNvSpPr>
            <a:spLocks noGrp="1"/>
          </p:cNvSpPr>
          <p:nvPr>
            <p:ph type="subTitle" idx="1"/>
          </p:nvPr>
        </p:nvSpPr>
        <p:spPr>
          <a:xfrm>
            <a:off x="611560" y="2204864"/>
            <a:ext cx="7776864" cy="3960440"/>
          </a:xfrm>
        </p:spPr>
        <p:txBody>
          <a:bodyPr>
            <a:normAutofit/>
          </a:bodyPr>
          <a:lstStyle/>
          <a:p>
            <a:r>
              <a:rPr lang="de-DE" sz="3000" b="1" dirty="0">
                <a:solidFill>
                  <a:srgbClr val="FF0000"/>
                </a:solidFill>
              </a:rPr>
              <a:t>Wird in diesem Jahr nicht angeboten, </a:t>
            </a:r>
          </a:p>
          <a:p>
            <a:r>
              <a:rPr lang="de-DE" sz="3000" b="1" dirty="0">
                <a:solidFill>
                  <a:srgbClr val="FF0000"/>
                </a:solidFill>
              </a:rPr>
              <a:t>da es keinen Kurs dazu gibt!</a:t>
            </a:r>
          </a:p>
          <a:p>
            <a:pPr algn="l"/>
            <a:endParaRPr lang="de-DE" sz="3000" b="1" dirty="0">
              <a:solidFill>
                <a:schemeClr val="tx1"/>
              </a:solidFill>
            </a:endParaRPr>
          </a:p>
          <a:p>
            <a:pPr algn="l"/>
            <a:r>
              <a:rPr lang="de-DE" sz="3000" b="1" dirty="0">
                <a:solidFill>
                  <a:schemeClr val="tx1"/>
                </a:solidFill>
              </a:rPr>
              <a:t>Schriftliche Prüfung</a:t>
            </a:r>
          </a:p>
          <a:p>
            <a:pPr algn="l"/>
            <a:endParaRPr lang="de-DE" sz="3000" b="1" dirty="0">
              <a:solidFill>
                <a:schemeClr val="tx1"/>
              </a:solidFill>
            </a:endParaRPr>
          </a:p>
          <a:p>
            <a:pPr algn="l"/>
            <a:r>
              <a:rPr lang="de-DE" sz="2600" dirty="0">
                <a:solidFill>
                  <a:schemeClr val="tx1"/>
                </a:solidFill>
              </a:rPr>
              <a:t>Der im Unterricht behandelte Jahresstoff wird in der Prüfung behandelt.</a:t>
            </a:r>
          </a:p>
          <a:p>
            <a:pPr algn="l"/>
            <a:endParaRPr lang="de-DE" sz="2800" dirty="0">
              <a:solidFill>
                <a:schemeClr val="tx1"/>
              </a:solidFill>
            </a:endParaRPr>
          </a:p>
          <a:p>
            <a:pPr marL="0" indent="0" algn="l">
              <a:buNone/>
            </a:pPr>
            <a:endParaRPr lang="de-DE" sz="2100" dirty="0">
              <a:solidFill>
                <a:schemeClr val="tx1"/>
              </a:solidFill>
            </a:endParaRPr>
          </a:p>
          <a:p>
            <a:pPr algn="l"/>
            <a:endParaRPr lang="de-DE" sz="3000" b="1" dirty="0">
              <a:solidFill>
                <a:schemeClr val="tx1"/>
              </a:solidFill>
            </a:endParaRPr>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19</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spTree>
    <p:extLst>
      <p:ext uri="{BB962C8B-B14F-4D97-AF65-F5344CB8AC3E}">
        <p14:creationId xmlns:p14="http://schemas.microsoft.com/office/powerpoint/2010/main" val="1595980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23528" y="332655"/>
            <a:ext cx="8134672" cy="1426927"/>
          </a:xfrm>
        </p:spPr>
        <p:txBody>
          <a:bodyPr>
            <a:normAutofit fontScale="90000"/>
          </a:bodyPr>
          <a:lstStyle/>
          <a:p>
            <a:pPr algn="l"/>
            <a:r>
              <a:rPr lang="de-DE" dirty="0"/>
              <a:t>  Qualifizierender Mittelschulabschluss</a:t>
            </a:r>
            <a:br>
              <a:rPr lang="de-DE" dirty="0"/>
            </a:br>
            <a:r>
              <a:rPr lang="de-DE" dirty="0"/>
              <a:t>  im Schuljahr 2023/24 </a:t>
            </a:r>
            <a:endParaRPr lang="de-DE" b="1" dirty="0">
              <a:solidFill>
                <a:srgbClr val="FF0000"/>
              </a:solidFill>
            </a:endParaRPr>
          </a:p>
        </p:txBody>
      </p:sp>
      <p:sp>
        <p:nvSpPr>
          <p:cNvPr id="3" name="Untertitel 2"/>
          <p:cNvSpPr>
            <a:spLocks noGrp="1"/>
          </p:cNvSpPr>
          <p:nvPr>
            <p:ph type="subTitle" idx="1"/>
          </p:nvPr>
        </p:nvSpPr>
        <p:spPr>
          <a:xfrm>
            <a:off x="647564" y="2116293"/>
            <a:ext cx="7848872" cy="4248472"/>
          </a:xfrm>
          <a:solidFill>
            <a:schemeClr val="accent6">
              <a:lumMod val="60000"/>
              <a:lumOff val="40000"/>
            </a:schemeClr>
          </a:solidFill>
        </p:spPr>
        <p:txBody>
          <a:bodyPr>
            <a:normAutofit/>
          </a:bodyPr>
          <a:lstStyle/>
          <a:p>
            <a:pPr algn="l"/>
            <a:r>
              <a:rPr lang="de-DE" b="1">
                <a:solidFill>
                  <a:schemeClr val="tx1"/>
                </a:solidFill>
              </a:rPr>
              <a:t>Prüfungsfächer</a:t>
            </a:r>
          </a:p>
          <a:p>
            <a:pPr algn="l"/>
            <a:endParaRPr lang="de-DE" sz="2200">
              <a:solidFill>
                <a:schemeClr val="tx1"/>
              </a:solidFill>
            </a:endParaRPr>
          </a:p>
          <a:p>
            <a:pPr algn="l"/>
            <a:r>
              <a:rPr lang="de-DE" sz="2200">
                <a:solidFill>
                  <a:schemeClr val="tx1"/>
                </a:solidFill>
              </a:rPr>
              <a:t>Die Prüfung umfasst für alle Prüflinge folgende </a:t>
            </a:r>
            <a:r>
              <a:rPr lang="de-DE" sz="2200" u="sng">
                <a:solidFill>
                  <a:schemeClr val="tx1"/>
                </a:solidFill>
              </a:rPr>
              <a:t>Pflichtfächer</a:t>
            </a:r>
            <a:r>
              <a:rPr lang="de-DE" sz="2200">
                <a:solidFill>
                  <a:schemeClr val="tx1"/>
                </a:solidFill>
              </a:rPr>
              <a:t>:</a:t>
            </a:r>
          </a:p>
          <a:p>
            <a:pPr algn="l"/>
            <a:endParaRPr lang="de-DE" sz="1200">
              <a:solidFill>
                <a:schemeClr val="tx1"/>
              </a:solidFill>
            </a:endParaRPr>
          </a:p>
          <a:p>
            <a:pPr marL="457200" indent="-457200" algn="l">
              <a:buFontTx/>
              <a:buChar char="-"/>
            </a:pPr>
            <a:r>
              <a:rPr lang="de-DE" sz="2200">
                <a:solidFill>
                  <a:schemeClr val="tx1"/>
                </a:solidFill>
              </a:rPr>
              <a:t>Deutsch bzw. Deutsch als Zweitsprache</a:t>
            </a:r>
          </a:p>
          <a:p>
            <a:pPr marL="457200" indent="-457200" algn="l">
              <a:buFontTx/>
              <a:buChar char="-"/>
            </a:pPr>
            <a:r>
              <a:rPr lang="de-DE" sz="2200">
                <a:solidFill>
                  <a:schemeClr val="tx1"/>
                </a:solidFill>
              </a:rPr>
              <a:t>Mathematik</a:t>
            </a:r>
          </a:p>
          <a:p>
            <a:pPr marL="457200" indent="-457200" algn="l">
              <a:buFontTx/>
              <a:buChar char="-"/>
            </a:pPr>
            <a:r>
              <a:rPr lang="de-DE" sz="2200">
                <a:solidFill>
                  <a:schemeClr val="tx1"/>
                </a:solidFill>
              </a:rPr>
              <a:t>Projektprüfung: Kombination aus </a:t>
            </a:r>
          </a:p>
          <a:p>
            <a:pPr algn="l"/>
            <a:r>
              <a:rPr lang="de-DE" sz="2200">
                <a:solidFill>
                  <a:schemeClr val="tx1"/>
                </a:solidFill>
              </a:rPr>
              <a:t>       </a:t>
            </a:r>
            <a:r>
              <a:rPr lang="de-DE" sz="2200">
                <a:solidFill>
                  <a:schemeClr val="tx1"/>
                </a:solidFill>
                <a:sym typeface="Wingdings" panose="05000000000000000000" pitchFamily="2" charset="2"/>
              </a:rPr>
              <a:t> </a:t>
            </a:r>
            <a:r>
              <a:rPr lang="de-DE" sz="2200">
                <a:solidFill>
                  <a:schemeClr val="tx1"/>
                </a:solidFill>
              </a:rPr>
              <a:t>Ernährung und Soziales + </a:t>
            </a:r>
            <a:r>
              <a:rPr lang="de-DE" sz="2200" err="1">
                <a:solidFill>
                  <a:schemeClr val="tx1"/>
                </a:solidFill>
              </a:rPr>
              <a:t>WiB</a:t>
            </a:r>
            <a:r>
              <a:rPr lang="de-DE" sz="2200">
                <a:solidFill>
                  <a:schemeClr val="tx1"/>
                </a:solidFill>
              </a:rPr>
              <a:t>,            </a:t>
            </a:r>
          </a:p>
          <a:p>
            <a:pPr algn="l"/>
            <a:r>
              <a:rPr lang="de-DE" sz="2200">
                <a:solidFill>
                  <a:schemeClr val="tx1"/>
                </a:solidFill>
              </a:rPr>
              <a:t>       </a:t>
            </a:r>
            <a:r>
              <a:rPr lang="de-DE" sz="2200">
                <a:solidFill>
                  <a:schemeClr val="tx1"/>
                </a:solidFill>
                <a:sym typeface="Wingdings" panose="05000000000000000000" pitchFamily="2" charset="2"/>
              </a:rPr>
              <a:t> </a:t>
            </a:r>
            <a:r>
              <a:rPr lang="de-DE" sz="2200">
                <a:solidFill>
                  <a:schemeClr val="tx1"/>
                </a:solidFill>
              </a:rPr>
              <a:t>Wirtschaft und Kommunikation + </a:t>
            </a:r>
            <a:r>
              <a:rPr lang="de-DE" sz="2200" err="1">
                <a:solidFill>
                  <a:schemeClr val="tx1"/>
                </a:solidFill>
              </a:rPr>
              <a:t>WiB</a:t>
            </a:r>
            <a:endParaRPr lang="de-DE" sz="2200">
              <a:solidFill>
                <a:schemeClr val="tx1"/>
              </a:solidFill>
            </a:endParaRPr>
          </a:p>
          <a:p>
            <a:pPr algn="l"/>
            <a:r>
              <a:rPr lang="de-DE" sz="2200">
                <a:solidFill>
                  <a:schemeClr val="tx1"/>
                </a:solidFill>
              </a:rPr>
              <a:t>       </a:t>
            </a:r>
            <a:r>
              <a:rPr lang="de-DE" sz="2200">
                <a:solidFill>
                  <a:schemeClr val="tx1"/>
                </a:solidFill>
                <a:sym typeface="Wingdings" panose="05000000000000000000" pitchFamily="2" charset="2"/>
              </a:rPr>
              <a:t> </a:t>
            </a:r>
            <a:r>
              <a:rPr lang="de-DE" sz="2200">
                <a:solidFill>
                  <a:schemeClr val="tx1"/>
                </a:solidFill>
              </a:rPr>
              <a:t>Technik + </a:t>
            </a:r>
            <a:r>
              <a:rPr lang="de-DE" sz="2200" err="1">
                <a:solidFill>
                  <a:schemeClr val="tx1"/>
                </a:solidFill>
              </a:rPr>
              <a:t>WiB</a:t>
            </a:r>
            <a:endParaRPr lang="de-DE" sz="2200">
              <a:solidFill>
                <a:schemeClr val="tx1"/>
              </a:solidFill>
            </a:endParaRPr>
          </a:p>
          <a:p>
            <a:pPr algn="l"/>
            <a:endParaRPr lang="de-DE" sz="2200">
              <a:solidFill>
                <a:schemeClr val="tx1"/>
              </a:solidFill>
            </a:endParaRPr>
          </a:p>
          <a:p>
            <a:pPr algn="l"/>
            <a:endParaRPr lang="de-DE" sz="2200">
              <a:solidFill>
                <a:schemeClr val="tx1"/>
              </a:solidFill>
            </a:endParaRPr>
          </a:p>
          <a:p>
            <a:pPr algn="l"/>
            <a:endParaRPr lang="de-DE" sz="2200">
              <a:solidFill>
                <a:schemeClr val="tx1"/>
              </a:solidFill>
            </a:endParaRPr>
          </a:p>
          <a:p>
            <a:pPr marL="457200" indent="-457200" algn="l">
              <a:buFontTx/>
              <a:buChar char="-"/>
            </a:pPr>
            <a:endParaRPr lang="de-DE" sz="2000">
              <a:solidFill>
                <a:schemeClr val="tx1"/>
              </a:solidFill>
            </a:endParaRPr>
          </a:p>
        </p:txBody>
      </p:sp>
      <p:sp>
        <p:nvSpPr>
          <p:cNvPr id="4" name="Datumsplatzhalter 3"/>
          <p:cNvSpPr>
            <a:spLocks noGrp="1"/>
          </p:cNvSpPr>
          <p:nvPr>
            <p:ph type="dt" sz="half" idx="10"/>
          </p:nvPr>
        </p:nvSpPr>
        <p:spPr/>
        <p:txBody>
          <a:bodyPr/>
          <a:lstStyle/>
          <a:p>
            <a:fld id="{617C9206-8BA2-49FD-AB78-00FA5021417C}" type="datetime1">
              <a:rPr lang="de-DE" smtClean="0"/>
              <a:pPr/>
              <a:t>01.02.24</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2</a:t>
            </a:fld>
            <a:endParaRPr lang="de-DE"/>
          </a:p>
        </p:txBody>
      </p:sp>
      <p:pic>
        <p:nvPicPr>
          <p:cNvPr id="8" name="Grafik 7"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05822" y="956862"/>
            <a:ext cx="2914650" cy="981075"/>
          </a:xfrm>
          <a:prstGeom prst="rect">
            <a:avLst/>
          </a:prstGeom>
          <a:noFill/>
          <a:ln>
            <a:noFill/>
          </a:ln>
        </p:spPr>
      </p:pic>
    </p:spTree>
    <p:extLst>
      <p:ext uri="{BB962C8B-B14F-4D97-AF65-F5344CB8AC3E}">
        <p14:creationId xmlns:p14="http://schemas.microsoft.com/office/powerpoint/2010/main" val="2939519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89220" y="305619"/>
            <a:ext cx="5112568" cy="1368152"/>
          </a:xfrm>
          <a:solidFill>
            <a:schemeClr val="accent6">
              <a:lumMod val="60000"/>
              <a:lumOff val="40000"/>
            </a:schemeClr>
          </a:solidFill>
        </p:spPr>
        <p:txBody>
          <a:bodyPr>
            <a:normAutofit fontScale="90000"/>
          </a:bodyPr>
          <a:lstStyle/>
          <a:p>
            <a:r>
              <a:rPr lang="de-DE" dirty="0"/>
              <a:t>Informatik und digitales Gestalten (</a:t>
            </a:r>
            <a:r>
              <a:rPr lang="de-DE" dirty="0" err="1"/>
              <a:t>IdiG</a:t>
            </a:r>
            <a:r>
              <a:rPr lang="de-DE"/>
              <a:t>)</a:t>
            </a:r>
            <a:endParaRPr lang="de-DE" dirty="0"/>
          </a:p>
        </p:txBody>
      </p:sp>
      <p:sp>
        <p:nvSpPr>
          <p:cNvPr id="3" name="Untertitel 2"/>
          <p:cNvSpPr>
            <a:spLocks noGrp="1"/>
          </p:cNvSpPr>
          <p:nvPr>
            <p:ph type="subTitle" idx="1"/>
          </p:nvPr>
        </p:nvSpPr>
        <p:spPr>
          <a:xfrm>
            <a:off x="611560" y="2204864"/>
            <a:ext cx="7776864" cy="3960440"/>
          </a:xfrm>
        </p:spPr>
        <p:txBody>
          <a:bodyPr>
            <a:normAutofit/>
          </a:bodyPr>
          <a:lstStyle/>
          <a:p>
            <a:r>
              <a:rPr lang="de-DE" sz="3000" b="1" dirty="0">
                <a:solidFill>
                  <a:srgbClr val="FF0000"/>
                </a:solidFill>
              </a:rPr>
              <a:t>Wird in diesem Jahr nicht angeboten, </a:t>
            </a:r>
          </a:p>
          <a:p>
            <a:r>
              <a:rPr lang="de-DE" sz="3000" b="1" dirty="0">
                <a:solidFill>
                  <a:srgbClr val="FF0000"/>
                </a:solidFill>
              </a:rPr>
              <a:t>da es keinen Kurs dazu gibt!</a:t>
            </a:r>
          </a:p>
          <a:p>
            <a:pPr algn="l"/>
            <a:endParaRPr lang="de-DE" sz="3000" b="1" dirty="0">
              <a:solidFill>
                <a:schemeClr val="tx1"/>
              </a:solidFill>
            </a:endParaRPr>
          </a:p>
          <a:p>
            <a:pPr algn="l"/>
            <a:r>
              <a:rPr lang="de-DE" sz="3000" b="1" dirty="0">
                <a:solidFill>
                  <a:schemeClr val="tx1"/>
                </a:solidFill>
              </a:rPr>
              <a:t>Schriftliche Prüfung</a:t>
            </a:r>
          </a:p>
          <a:p>
            <a:pPr algn="l"/>
            <a:endParaRPr lang="de-DE" sz="3000" b="1" dirty="0">
              <a:solidFill>
                <a:schemeClr val="tx1"/>
              </a:solidFill>
            </a:endParaRPr>
          </a:p>
          <a:p>
            <a:pPr algn="l"/>
            <a:r>
              <a:rPr lang="de-DE" sz="2600" dirty="0">
                <a:solidFill>
                  <a:schemeClr val="tx1"/>
                </a:solidFill>
              </a:rPr>
              <a:t>Der im Unterricht behandelte Jahresstoff wird in der Prüfung behandelt.</a:t>
            </a:r>
          </a:p>
          <a:p>
            <a:pPr algn="l"/>
            <a:endParaRPr lang="de-DE" sz="2800" dirty="0">
              <a:solidFill>
                <a:schemeClr val="tx1"/>
              </a:solidFill>
            </a:endParaRPr>
          </a:p>
          <a:p>
            <a:pPr marL="0" indent="0" algn="l">
              <a:buNone/>
            </a:pPr>
            <a:endParaRPr lang="de-DE" sz="2100" dirty="0">
              <a:solidFill>
                <a:schemeClr val="tx1"/>
              </a:solidFill>
            </a:endParaRPr>
          </a:p>
          <a:p>
            <a:pPr algn="l"/>
            <a:endParaRPr lang="de-DE" sz="3000" b="1" dirty="0">
              <a:solidFill>
                <a:schemeClr val="tx1"/>
              </a:solidFill>
            </a:endParaRPr>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20</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spTree>
    <p:extLst>
      <p:ext uri="{BB962C8B-B14F-4D97-AF65-F5344CB8AC3E}">
        <p14:creationId xmlns:p14="http://schemas.microsoft.com/office/powerpoint/2010/main" val="3522804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09041" y="305619"/>
            <a:ext cx="5112568" cy="1368152"/>
          </a:xfrm>
          <a:solidFill>
            <a:schemeClr val="accent6">
              <a:lumMod val="60000"/>
              <a:lumOff val="40000"/>
            </a:schemeClr>
          </a:solidFill>
        </p:spPr>
        <p:txBody>
          <a:bodyPr>
            <a:normAutofit fontScale="90000"/>
          </a:bodyPr>
          <a:lstStyle/>
          <a:p>
            <a:r>
              <a:rPr lang="de-DE"/>
              <a:t>Abschlussbewertung (1)</a:t>
            </a:r>
          </a:p>
        </p:txBody>
      </p:sp>
      <p:sp>
        <p:nvSpPr>
          <p:cNvPr id="3" name="Untertitel 2"/>
          <p:cNvSpPr>
            <a:spLocks noGrp="1"/>
          </p:cNvSpPr>
          <p:nvPr>
            <p:ph type="subTitle" idx="1"/>
          </p:nvPr>
        </p:nvSpPr>
        <p:spPr>
          <a:xfrm>
            <a:off x="611560" y="2204864"/>
            <a:ext cx="7776864" cy="3888432"/>
          </a:xfrm>
        </p:spPr>
        <p:txBody>
          <a:bodyPr>
            <a:normAutofit/>
          </a:bodyPr>
          <a:lstStyle/>
          <a:p>
            <a:pPr algn="l"/>
            <a:endParaRPr lang="de-DE" sz="1400">
              <a:solidFill>
                <a:schemeClr val="tx1"/>
              </a:solidFill>
            </a:endParaRPr>
          </a:p>
        </p:txBody>
      </p:sp>
      <p:sp>
        <p:nvSpPr>
          <p:cNvPr id="4" name="Datumsplatzhalter 3"/>
          <p:cNvSpPr>
            <a:spLocks noGrp="1"/>
          </p:cNvSpPr>
          <p:nvPr>
            <p:ph type="dt" sz="half" idx="10"/>
          </p:nvPr>
        </p:nvSpPr>
        <p:spPr/>
        <p:txBody>
          <a:bodyPr/>
          <a:lstStyle/>
          <a:p>
            <a:fld id="{0C742367-D74F-480C-A4B1-BF4ACB86122A}" type="datetime1">
              <a:rPr lang="de-DE" smtClean="0"/>
              <a:pPr/>
              <a:t>01.02.24</a:t>
            </a:fld>
            <a:r>
              <a:rPr lang="de-DE"/>
              <a:t>	</a:t>
            </a:r>
          </a:p>
        </p:txBody>
      </p:sp>
      <p:sp>
        <p:nvSpPr>
          <p:cNvPr id="6" name="Foliennummernplatzhalter 5"/>
          <p:cNvSpPr>
            <a:spLocks noGrp="1"/>
          </p:cNvSpPr>
          <p:nvPr>
            <p:ph type="sldNum" sz="quarter" idx="12"/>
          </p:nvPr>
        </p:nvSpPr>
        <p:spPr/>
        <p:txBody>
          <a:bodyPr/>
          <a:lstStyle/>
          <a:p>
            <a:fld id="{0B2AE41A-2C2E-4FE8-80A7-AFD56F91C60F}" type="slidenum">
              <a:rPr lang="de-DE" smtClean="0"/>
              <a:pPr/>
              <a:t>21</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28885" y="692696"/>
            <a:ext cx="2914650" cy="981075"/>
          </a:xfrm>
          <a:prstGeom prst="rect">
            <a:avLst/>
          </a:prstGeom>
          <a:noFill/>
          <a:ln>
            <a:noFill/>
          </a:ln>
        </p:spPr>
      </p:pic>
      <p:graphicFrame>
        <p:nvGraphicFramePr>
          <p:cNvPr id="8" name="Tabelle 7">
            <a:extLst>
              <a:ext uri="{FF2B5EF4-FFF2-40B4-BE49-F238E27FC236}">
                <a16:creationId xmlns:a16="http://schemas.microsoft.com/office/drawing/2014/main" id="{43AEFA86-AB67-427A-A8A5-5E831FBD4295}"/>
              </a:ext>
            </a:extLst>
          </p:cNvPr>
          <p:cNvGraphicFramePr>
            <a:graphicFrameLocks noGrp="1"/>
          </p:cNvGraphicFramePr>
          <p:nvPr>
            <p:extLst>
              <p:ext uri="{D42A27DB-BD31-4B8C-83A1-F6EECF244321}">
                <p14:modId xmlns:p14="http://schemas.microsoft.com/office/powerpoint/2010/main" val="916510309"/>
              </p:ext>
            </p:extLst>
          </p:nvPr>
        </p:nvGraphicFramePr>
        <p:xfrm>
          <a:off x="609041" y="2132856"/>
          <a:ext cx="4551551" cy="3560631"/>
        </p:xfrm>
        <a:graphic>
          <a:graphicData uri="http://schemas.openxmlformats.org/drawingml/2006/table">
            <a:tbl>
              <a:tblPr firstRow="1" firstCol="1" bandRow="1">
                <a:tableStyleId>{5940675A-B579-460E-94D1-54222C63F5DA}</a:tableStyleId>
              </a:tblPr>
              <a:tblGrid>
                <a:gridCol w="2692504">
                  <a:extLst>
                    <a:ext uri="{9D8B030D-6E8A-4147-A177-3AD203B41FA5}">
                      <a16:colId xmlns:a16="http://schemas.microsoft.com/office/drawing/2014/main" val="2877003090"/>
                    </a:ext>
                  </a:extLst>
                </a:gridCol>
                <a:gridCol w="946901">
                  <a:extLst>
                    <a:ext uri="{9D8B030D-6E8A-4147-A177-3AD203B41FA5}">
                      <a16:colId xmlns:a16="http://schemas.microsoft.com/office/drawing/2014/main" val="2200301548"/>
                    </a:ext>
                  </a:extLst>
                </a:gridCol>
                <a:gridCol w="912146">
                  <a:extLst>
                    <a:ext uri="{9D8B030D-6E8A-4147-A177-3AD203B41FA5}">
                      <a16:colId xmlns:a16="http://schemas.microsoft.com/office/drawing/2014/main" val="1162509025"/>
                    </a:ext>
                  </a:extLst>
                </a:gridCol>
              </a:tblGrid>
              <a:tr h="381496">
                <a:tc>
                  <a:txBody>
                    <a:bodyPr/>
                    <a:lstStyle/>
                    <a:p>
                      <a:r>
                        <a:rPr lang="de-DE" sz="2400" b="1">
                          <a:effectLst/>
                        </a:rPr>
                        <a:t>Fach</a:t>
                      </a:r>
                      <a:endParaRPr lang="de-DE"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gridSpan="2">
                  <a:txBody>
                    <a:bodyPr/>
                    <a:lstStyle/>
                    <a:p>
                      <a:pPr algn="ctr"/>
                      <a:r>
                        <a:rPr lang="de-DE" sz="2400" b="1">
                          <a:effectLst/>
                        </a:rPr>
                        <a:t>Wertung</a:t>
                      </a:r>
                      <a:endParaRPr lang="de-DE"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hMerge="1">
                  <a:txBody>
                    <a:bodyPr/>
                    <a:lstStyle/>
                    <a:p>
                      <a:endParaRPr lang="de-DE"/>
                    </a:p>
                  </a:txBody>
                  <a:tcPr/>
                </a:tc>
                <a:extLst>
                  <a:ext uri="{0D108BD9-81ED-4DB2-BD59-A6C34878D82A}">
                    <a16:rowId xmlns:a16="http://schemas.microsoft.com/office/drawing/2014/main" val="2348901014"/>
                  </a:ext>
                </a:extLst>
              </a:tr>
              <a:tr h="445079">
                <a:tc>
                  <a:txBody>
                    <a:bodyPr/>
                    <a:lstStyle/>
                    <a:p>
                      <a:r>
                        <a:rPr lang="de-DE" sz="14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de-DE" sz="1400">
                          <a:effectLst/>
                        </a:rPr>
                        <a:t>Jahresfort-gangsnote</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de-DE" sz="1400">
                          <a:effectLst/>
                        </a:rPr>
                        <a:t>Prüfungs-</a:t>
                      </a:r>
                      <a:endParaRPr lang="de-DE" sz="1100">
                        <a:effectLst/>
                      </a:endParaRPr>
                    </a:p>
                    <a:p>
                      <a:pPr algn="ctr"/>
                      <a:r>
                        <a:rPr lang="de-DE" sz="1400">
                          <a:effectLst/>
                        </a:rPr>
                        <a:t>note</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5508724"/>
                  </a:ext>
                </a:extLst>
              </a:tr>
              <a:tr h="794784">
                <a:tc>
                  <a:txBody>
                    <a:bodyPr/>
                    <a:lstStyle/>
                    <a:p>
                      <a:r>
                        <a:rPr lang="de-DE" sz="1800">
                          <a:effectLst/>
                        </a:rPr>
                        <a:t>Deutsch</a:t>
                      </a:r>
                      <a:endParaRPr lang="de-DE" sz="1100">
                        <a:effectLst/>
                      </a:endParaRPr>
                    </a:p>
                    <a:p>
                      <a:r>
                        <a:rPr lang="de-DE" sz="1400">
                          <a:effectLst/>
                        </a:rPr>
                        <a:t>oder</a:t>
                      </a:r>
                      <a:endParaRPr lang="de-DE" sz="1100">
                        <a:effectLst/>
                      </a:endParaRPr>
                    </a:p>
                    <a:p>
                      <a:r>
                        <a:rPr lang="de-DE" sz="1800">
                          <a:effectLst/>
                        </a:rPr>
                        <a:t>Deutsch als Zweitsprache</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ctr"/>
                      <a:r>
                        <a:rPr lang="de-DE" sz="1800">
                          <a:effectLst/>
                        </a:rPr>
                        <a:t> </a:t>
                      </a:r>
                      <a:endParaRPr lang="de-DE" sz="1100">
                        <a:effectLst/>
                      </a:endParaRPr>
                    </a:p>
                    <a:p>
                      <a:pPr algn="ctr"/>
                      <a:r>
                        <a:rPr lang="de-DE" sz="1800">
                          <a:effectLst/>
                        </a:rPr>
                        <a:t>2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ctr"/>
                      <a:r>
                        <a:rPr lang="de-DE" sz="1800">
                          <a:effectLst/>
                        </a:rPr>
                        <a:t> </a:t>
                      </a:r>
                      <a:endParaRPr lang="de-DE" sz="1100">
                        <a:effectLst/>
                      </a:endParaRPr>
                    </a:p>
                    <a:p>
                      <a:pPr algn="ctr"/>
                      <a:r>
                        <a:rPr lang="de-DE" sz="1800">
                          <a:effectLst/>
                        </a:rPr>
                        <a:t>2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2099032902"/>
                  </a:ext>
                </a:extLst>
              </a:tr>
              <a:tr h="286122">
                <a:tc>
                  <a:txBody>
                    <a:bodyPr/>
                    <a:lstStyle/>
                    <a:p>
                      <a:r>
                        <a:rPr lang="de-DE" sz="1800">
                          <a:effectLst/>
                        </a:rPr>
                        <a:t>Mathematik</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de-DE" sz="1800">
                          <a:effectLst/>
                        </a:rPr>
                        <a:t>2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de-DE" sz="1800">
                          <a:effectLst/>
                        </a:rPr>
                        <a:t>2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029361"/>
                  </a:ext>
                </a:extLst>
              </a:tr>
              <a:tr h="858366">
                <a:tc>
                  <a:txBody>
                    <a:bodyPr/>
                    <a:lstStyle/>
                    <a:p>
                      <a:r>
                        <a:rPr lang="de-DE" sz="1800">
                          <a:effectLst/>
                        </a:rPr>
                        <a:t>Projektprüfung</a:t>
                      </a:r>
                      <a:endParaRPr lang="de-DE" sz="1100">
                        <a:effectLst/>
                      </a:endParaRPr>
                    </a:p>
                    <a:p>
                      <a:pPr marL="342900" lvl="0" indent="-342900">
                        <a:buFont typeface="Calibri" panose="020F0502020204030204" pitchFamily="34" charset="0"/>
                        <a:buChar char="-"/>
                      </a:pPr>
                      <a:r>
                        <a:rPr lang="de-DE" sz="1800">
                          <a:effectLst/>
                        </a:rPr>
                        <a:t>Wahlpflichtfach</a:t>
                      </a:r>
                      <a:endParaRPr lang="de-DE" sz="1100">
                        <a:effectLst/>
                      </a:endParaRPr>
                    </a:p>
                    <a:p>
                      <a:pPr marL="342900" lvl="0" indent="-342900">
                        <a:buFont typeface="Calibri" panose="020F0502020204030204" pitchFamily="34" charset="0"/>
                        <a:buChar char="-"/>
                      </a:pPr>
                      <a:r>
                        <a:rPr lang="de-DE" sz="1800" err="1">
                          <a:effectLst/>
                          <a:latin typeface="Calibri" panose="020F0502020204030204" pitchFamily="34" charset="0"/>
                          <a:ea typeface="Calibri" panose="020F0502020204030204" pitchFamily="34" charset="0"/>
                          <a:cs typeface="Times New Roman" panose="02020603050405020304" pitchFamily="18" charset="0"/>
                        </a:rPr>
                        <a:t>WiB</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ctr"/>
                      <a:r>
                        <a:rPr lang="de-DE" sz="1800">
                          <a:effectLst/>
                        </a:rPr>
                        <a:t> </a:t>
                      </a:r>
                      <a:endParaRPr lang="de-DE" sz="1100">
                        <a:effectLst/>
                      </a:endParaRPr>
                    </a:p>
                    <a:p>
                      <a:pPr algn="ctr"/>
                      <a:r>
                        <a:rPr lang="de-DE" sz="1800">
                          <a:effectLst/>
                        </a:rPr>
                        <a:t>1 x</a:t>
                      </a:r>
                      <a:endParaRPr lang="de-DE" sz="1100">
                        <a:effectLst/>
                      </a:endParaRPr>
                    </a:p>
                    <a:p>
                      <a:pPr algn="ctr"/>
                      <a:r>
                        <a:rPr lang="de-DE" sz="1800">
                          <a:effectLst/>
                        </a:rPr>
                        <a:t>1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ctr"/>
                      <a:r>
                        <a:rPr lang="de-DE" sz="1800">
                          <a:effectLst/>
                        </a:rPr>
                        <a:t>2 x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326946751"/>
                  </a:ext>
                </a:extLst>
              </a:tr>
              <a:tr h="794784">
                <a:tc>
                  <a:txBody>
                    <a:bodyPr/>
                    <a:lstStyle/>
                    <a:p>
                      <a:r>
                        <a:rPr lang="de-DE" sz="1800">
                          <a:effectLst/>
                        </a:rPr>
                        <a:t>Englisch</a:t>
                      </a:r>
                      <a:endParaRPr lang="de-DE" sz="1100">
                        <a:effectLst/>
                      </a:endParaRPr>
                    </a:p>
                    <a:p>
                      <a:r>
                        <a:rPr lang="de-DE" sz="1400">
                          <a:effectLst/>
                        </a:rPr>
                        <a:t>oder </a:t>
                      </a:r>
                      <a:endParaRPr lang="de-DE" sz="1100">
                        <a:effectLst/>
                      </a:endParaRPr>
                    </a:p>
                    <a:p>
                      <a:r>
                        <a:rPr lang="de-DE" sz="1800">
                          <a:effectLst/>
                        </a:rPr>
                        <a:t>Muttersprache</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de-DE" sz="1800">
                          <a:effectLst/>
                        </a:rPr>
                        <a:t> </a:t>
                      </a:r>
                      <a:endParaRPr lang="de-DE" sz="1100">
                        <a:effectLst/>
                      </a:endParaRPr>
                    </a:p>
                    <a:p>
                      <a:pPr algn="ctr"/>
                      <a:r>
                        <a:rPr lang="de-DE" sz="1800">
                          <a:effectLst/>
                        </a:rPr>
                        <a:t>2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de-DE" sz="1800">
                          <a:effectLst/>
                        </a:rPr>
                        <a:t> </a:t>
                      </a:r>
                      <a:endParaRPr lang="de-DE" sz="1100">
                        <a:effectLst/>
                      </a:endParaRPr>
                    </a:p>
                    <a:p>
                      <a:pPr algn="ctr"/>
                      <a:r>
                        <a:rPr lang="de-DE" sz="1800">
                          <a:effectLst/>
                        </a:rPr>
                        <a:t>2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44180717"/>
                  </a:ext>
                </a:extLst>
              </a:tr>
            </a:tbl>
          </a:graphicData>
        </a:graphic>
      </p:graphicFrame>
      <p:sp>
        <p:nvSpPr>
          <p:cNvPr id="9" name="Textfeld 8">
            <a:extLst>
              <a:ext uri="{FF2B5EF4-FFF2-40B4-BE49-F238E27FC236}">
                <a16:creationId xmlns:a16="http://schemas.microsoft.com/office/drawing/2014/main" id="{41E9A263-A640-4237-AD18-D78C900CCC2D}"/>
              </a:ext>
            </a:extLst>
          </p:cNvPr>
          <p:cNvSpPr txBox="1"/>
          <p:nvPr/>
        </p:nvSpPr>
        <p:spPr>
          <a:xfrm>
            <a:off x="5652120" y="2132856"/>
            <a:ext cx="2666815" cy="1754326"/>
          </a:xfrm>
          <a:prstGeom prst="rect">
            <a:avLst/>
          </a:prstGeom>
          <a:solidFill>
            <a:schemeClr val="accent6">
              <a:lumMod val="40000"/>
              <a:lumOff val="60000"/>
            </a:schemeClr>
          </a:solidFill>
          <a:ln w="12700">
            <a:solidFill>
              <a:schemeClr val="tx1"/>
            </a:solidFill>
          </a:ln>
        </p:spPr>
        <p:txBody>
          <a:bodyPr wrap="square" rtlCol="0">
            <a:spAutoFit/>
          </a:bodyPr>
          <a:lstStyle/>
          <a:p>
            <a:r>
              <a:rPr lang="de-DE"/>
              <a:t>Bei M- Schülern, die ohne die Zwischenzeugnisnoten den </a:t>
            </a:r>
            <a:r>
              <a:rPr lang="de-DE" err="1"/>
              <a:t>Quali</a:t>
            </a:r>
            <a:r>
              <a:rPr lang="de-DE"/>
              <a:t> mitschreiben, zählen nur die Prüfungs-noten bei der Berechnung des Endschnittes.</a:t>
            </a:r>
          </a:p>
        </p:txBody>
      </p:sp>
    </p:spTree>
    <p:extLst>
      <p:ext uri="{BB962C8B-B14F-4D97-AF65-F5344CB8AC3E}">
        <p14:creationId xmlns:p14="http://schemas.microsoft.com/office/powerpoint/2010/main" val="1632239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09041" y="305619"/>
            <a:ext cx="5112568" cy="1368152"/>
          </a:xfrm>
          <a:solidFill>
            <a:schemeClr val="accent6">
              <a:lumMod val="60000"/>
              <a:lumOff val="40000"/>
            </a:schemeClr>
          </a:solidFill>
        </p:spPr>
        <p:txBody>
          <a:bodyPr>
            <a:normAutofit fontScale="90000"/>
          </a:bodyPr>
          <a:lstStyle/>
          <a:p>
            <a:r>
              <a:rPr lang="de-DE"/>
              <a:t>Abschlussbewertung (2)</a:t>
            </a:r>
          </a:p>
        </p:txBody>
      </p:sp>
      <p:sp>
        <p:nvSpPr>
          <p:cNvPr id="4" name="Datumsplatzhalter 3"/>
          <p:cNvSpPr>
            <a:spLocks noGrp="1"/>
          </p:cNvSpPr>
          <p:nvPr>
            <p:ph type="dt" sz="half" idx="10"/>
          </p:nvPr>
        </p:nvSpPr>
        <p:spPr/>
        <p:txBody>
          <a:bodyPr/>
          <a:lstStyle/>
          <a:p>
            <a:fld id="{0C742367-D74F-480C-A4B1-BF4ACB86122A}" type="datetime1">
              <a:rPr lang="de-DE" smtClean="0"/>
              <a:pPr/>
              <a:t>01.02.24</a:t>
            </a:fld>
            <a:r>
              <a:rPr lang="de-DE"/>
              <a:t>	</a:t>
            </a:r>
          </a:p>
        </p:txBody>
      </p:sp>
      <p:sp>
        <p:nvSpPr>
          <p:cNvPr id="6" name="Foliennummernplatzhalter 5"/>
          <p:cNvSpPr>
            <a:spLocks noGrp="1"/>
          </p:cNvSpPr>
          <p:nvPr>
            <p:ph type="sldNum" sz="quarter" idx="12"/>
          </p:nvPr>
        </p:nvSpPr>
        <p:spPr/>
        <p:txBody>
          <a:bodyPr/>
          <a:lstStyle/>
          <a:p>
            <a:fld id="{0B2AE41A-2C2E-4FE8-80A7-AFD56F91C60F}" type="slidenum">
              <a:rPr lang="de-DE" smtClean="0"/>
              <a:pPr/>
              <a:t>22</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28885" y="692696"/>
            <a:ext cx="2914650" cy="981075"/>
          </a:xfrm>
          <a:prstGeom prst="rect">
            <a:avLst/>
          </a:prstGeom>
          <a:noFill/>
          <a:ln>
            <a:noFill/>
          </a:ln>
        </p:spPr>
      </p:pic>
      <p:graphicFrame>
        <p:nvGraphicFramePr>
          <p:cNvPr id="5" name="Tabelle 4">
            <a:extLst>
              <a:ext uri="{FF2B5EF4-FFF2-40B4-BE49-F238E27FC236}">
                <a16:creationId xmlns:a16="http://schemas.microsoft.com/office/drawing/2014/main" id="{2EE95504-FB56-4821-9ACD-20422BDF8561}"/>
              </a:ext>
            </a:extLst>
          </p:cNvPr>
          <p:cNvGraphicFramePr>
            <a:graphicFrameLocks noGrp="1"/>
          </p:cNvGraphicFramePr>
          <p:nvPr>
            <p:extLst>
              <p:ext uri="{D42A27DB-BD31-4B8C-83A1-F6EECF244321}">
                <p14:modId xmlns:p14="http://schemas.microsoft.com/office/powerpoint/2010/main" val="575462708"/>
              </p:ext>
            </p:extLst>
          </p:nvPr>
        </p:nvGraphicFramePr>
        <p:xfrm>
          <a:off x="628405" y="1964450"/>
          <a:ext cx="4406900" cy="3287082"/>
        </p:xfrm>
        <a:graphic>
          <a:graphicData uri="http://schemas.openxmlformats.org/drawingml/2006/table">
            <a:tbl>
              <a:tblPr firstRow="1" firstCol="1" bandRow="1">
                <a:tableStyleId>{5940675A-B579-460E-94D1-54222C63F5DA}</a:tableStyleId>
              </a:tblPr>
              <a:tblGrid>
                <a:gridCol w="2235200">
                  <a:extLst>
                    <a:ext uri="{9D8B030D-6E8A-4147-A177-3AD203B41FA5}">
                      <a16:colId xmlns:a16="http://schemas.microsoft.com/office/drawing/2014/main" val="1330507737"/>
                    </a:ext>
                  </a:extLst>
                </a:gridCol>
                <a:gridCol w="1139190">
                  <a:extLst>
                    <a:ext uri="{9D8B030D-6E8A-4147-A177-3AD203B41FA5}">
                      <a16:colId xmlns:a16="http://schemas.microsoft.com/office/drawing/2014/main" val="3971671828"/>
                    </a:ext>
                  </a:extLst>
                </a:gridCol>
                <a:gridCol w="1032510">
                  <a:extLst>
                    <a:ext uri="{9D8B030D-6E8A-4147-A177-3AD203B41FA5}">
                      <a16:colId xmlns:a16="http://schemas.microsoft.com/office/drawing/2014/main" val="3936440106"/>
                    </a:ext>
                  </a:extLst>
                </a:gridCol>
              </a:tblGrid>
              <a:tr h="0">
                <a:tc>
                  <a:txBody>
                    <a:bodyPr/>
                    <a:lstStyle/>
                    <a:p>
                      <a:pPr>
                        <a:lnSpc>
                          <a:spcPct val="107000"/>
                        </a:lnSpc>
                      </a:pPr>
                      <a:r>
                        <a:rPr lang="de-DE" sz="2400" b="1">
                          <a:effectLst/>
                        </a:rPr>
                        <a:t>Fach</a:t>
                      </a:r>
                      <a:endParaRPr lang="de-DE"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60000"/>
                        <a:lumOff val="40000"/>
                      </a:schemeClr>
                    </a:solidFill>
                  </a:tcPr>
                </a:tc>
                <a:tc gridSpan="2">
                  <a:txBody>
                    <a:bodyPr/>
                    <a:lstStyle/>
                    <a:p>
                      <a:pPr algn="ctr">
                        <a:lnSpc>
                          <a:spcPct val="107000"/>
                        </a:lnSpc>
                      </a:pPr>
                      <a:r>
                        <a:rPr lang="de-DE" sz="2400" b="1">
                          <a:effectLst/>
                        </a:rPr>
                        <a:t>Wertung</a:t>
                      </a:r>
                      <a:endParaRPr lang="de-DE"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60000"/>
                        <a:lumOff val="40000"/>
                      </a:schemeClr>
                    </a:solidFill>
                  </a:tcPr>
                </a:tc>
                <a:tc hMerge="1">
                  <a:txBody>
                    <a:bodyPr/>
                    <a:lstStyle/>
                    <a:p>
                      <a:endParaRPr lang="de-DE"/>
                    </a:p>
                  </a:txBody>
                  <a:tcPr/>
                </a:tc>
                <a:extLst>
                  <a:ext uri="{0D108BD9-81ED-4DB2-BD59-A6C34878D82A}">
                    <a16:rowId xmlns:a16="http://schemas.microsoft.com/office/drawing/2014/main" val="773491638"/>
                  </a:ext>
                </a:extLst>
              </a:tr>
              <a:tr h="0">
                <a:tc>
                  <a:txBody>
                    <a:bodyPr/>
                    <a:lstStyle/>
                    <a:p>
                      <a:pPr>
                        <a:lnSpc>
                          <a:spcPct val="107000"/>
                        </a:lnSpc>
                      </a:pPr>
                      <a:r>
                        <a:rPr lang="de-DE" sz="18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a:effectLst/>
                        </a:rPr>
                        <a:t>Jahresfort-gangsnote</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a:effectLst/>
                        </a:rPr>
                        <a:t>Prüfungs-</a:t>
                      </a:r>
                      <a:endParaRPr lang="de-DE" sz="1100">
                        <a:effectLst/>
                      </a:endParaRPr>
                    </a:p>
                    <a:p>
                      <a:pPr algn="ctr">
                        <a:lnSpc>
                          <a:spcPct val="107000"/>
                        </a:lnSpc>
                      </a:pPr>
                      <a:r>
                        <a:rPr lang="de-DE" sz="1800" err="1">
                          <a:effectLst/>
                        </a:rPr>
                        <a:t>note</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1335709429"/>
                  </a:ext>
                </a:extLst>
              </a:tr>
              <a:tr h="0">
                <a:tc>
                  <a:txBody>
                    <a:bodyPr/>
                    <a:lstStyle/>
                    <a:p>
                      <a:pPr>
                        <a:lnSpc>
                          <a:spcPct val="107000"/>
                        </a:lnSpc>
                      </a:pPr>
                      <a:r>
                        <a:rPr lang="de-DE" sz="1800">
                          <a:effectLst/>
                          <a:latin typeface="Calibri" panose="020F0502020204030204" pitchFamily="34" charset="0"/>
                          <a:ea typeface="Calibri" panose="020F0502020204030204" pitchFamily="34" charset="0"/>
                          <a:cs typeface="Times New Roman" panose="02020603050405020304" pitchFamily="18" charset="0"/>
                        </a:rPr>
                        <a:t>NT</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20000"/>
                        <a:lumOff val="80000"/>
                      </a:schemeClr>
                    </a:solidFill>
                  </a:tcPr>
                </a:tc>
                <a:tc>
                  <a:txBody>
                    <a:bodyPr/>
                    <a:lstStyle/>
                    <a:p>
                      <a:pPr algn="ctr">
                        <a:lnSpc>
                          <a:spcPct val="107000"/>
                        </a:lnSpc>
                      </a:pPr>
                      <a:r>
                        <a:rPr lang="de-DE" sz="1800">
                          <a:effectLst/>
                        </a:rPr>
                        <a:t> 2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20000"/>
                        <a:lumOff val="80000"/>
                      </a:schemeClr>
                    </a:solidFill>
                  </a:tcPr>
                </a:tc>
                <a:tc>
                  <a:txBody>
                    <a:bodyPr/>
                    <a:lstStyle/>
                    <a:p>
                      <a:pPr algn="ctr">
                        <a:lnSpc>
                          <a:spcPct val="107000"/>
                        </a:lnSpc>
                      </a:pPr>
                      <a:r>
                        <a:rPr lang="de-DE" sz="1800">
                          <a:effectLst/>
                        </a:rPr>
                        <a:t>2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20000"/>
                        <a:lumOff val="80000"/>
                      </a:schemeClr>
                    </a:solidFill>
                  </a:tcPr>
                </a:tc>
                <a:extLst>
                  <a:ext uri="{0D108BD9-81ED-4DB2-BD59-A6C34878D82A}">
                    <a16:rowId xmlns:a16="http://schemas.microsoft.com/office/drawing/2014/main" val="4170617143"/>
                  </a:ext>
                </a:extLst>
              </a:tr>
              <a:tr h="0">
                <a:tc>
                  <a:txBody>
                    <a:bodyPr/>
                    <a:lstStyle/>
                    <a:p>
                      <a:pPr>
                        <a:lnSpc>
                          <a:spcPct val="107000"/>
                        </a:lnSpc>
                      </a:pPr>
                      <a:r>
                        <a:rPr lang="de-DE" sz="1800">
                          <a:effectLst/>
                        </a:rPr>
                        <a:t>GPG</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a:effectLst/>
                        </a:rPr>
                        <a:t> 2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a:effectLst/>
                        </a:rPr>
                        <a:t>2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1845008883"/>
                  </a:ext>
                </a:extLst>
              </a:tr>
              <a:tr h="0">
                <a:tc>
                  <a:txBody>
                    <a:bodyPr/>
                    <a:lstStyle/>
                    <a:p>
                      <a:pPr>
                        <a:lnSpc>
                          <a:spcPct val="107000"/>
                        </a:lnSpc>
                      </a:pPr>
                      <a:r>
                        <a:rPr lang="de-DE" sz="1800">
                          <a:effectLst/>
                        </a:rPr>
                        <a:t>Religion/Ethik</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20000"/>
                        <a:lumOff val="80000"/>
                      </a:schemeClr>
                    </a:solidFill>
                  </a:tcPr>
                </a:tc>
                <a:tc>
                  <a:txBody>
                    <a:bodyPr/>
                    <a:lstStyle/>
                    <a:p>
                      <a:pPr algn="ctr">
                        <a:lnSpc>
                          <a:spcPct val="107000"/>
                        </a:lnSpc>
                      </a:pPr>
                      <a:r>
                        <a:rPr lang="de-DE" sz="1800">
                          <a:effectLst/>
                        </a:rPr>
                        <a:t> 1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20000"/>
                        <a:lumOff val="80000"/>
                      </a:schemeClr>
                    </a:solidFill>
                  </a:tcPr>
                </a:tc>
                <a:tc>
                  <a:txBody>
                    <a:bodyPr/>
                    <a:lstStyle/>
                    <a:p>
                      <a:pPr algn="ctr">
                        <a:lnSpc>
                          <a:spcPct val="107000"/>
                        </a:lnSpc>
                      </a:pPr>
                      <a:r>
                        <a:rPr lang="de-DE" sz="1800">
                          <a:effectLst/>
                        </a:rPr>
                        <a:t>1 x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20000"/>
                        <a:lumOff val="80000"/>
                      </a:schemeClr>
                    </a:solidFill>
                  </a:tcPr>
                </a:tc>
                <a:extLst>
                  <a:ext uri="{0D108BD9-81ED-4DB2-BD59-A6C34878D82A}">
                    <a16:rowId xmlns:a16="http://schemas.microsoft.com/office/drawing/2014/main" val="2540660200"/>
                  </a:ext>
                </a:extLst>
              </a:tr>
              <a:tr h="0">
                <a:tc>
                  <a:txBody>
                    <a:bodyPr/>
                    <a:lstStyle/>
                    <a:p>
                      <a:pPr>
                        <a:lnSpc>
                          <a:spcPct val="107000"/>
                        </a:lnSpc>
                      </a:pPr>
                      <a:r>
                        <a:rPr lang="de-DE" sz="1800">
                          <a:effectLst/>
                        </a:rPr>
                        <a:t>Sport</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a:effectLst/>
                        </a:rPr>
                        <a:t> 1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a:effectLst/>
                        </a:rPr>
                        <a:t>1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2637173037"/>
                  </a:ext>
                </a:extLst>
              </a:tr>
              <a:tr h="0">
                <a:tc>
                  <a:txBody>
                    <a:bodyPr/>
                    <a:lstStyle/>
                    <a:p>
                      <a:pPr>
                        <a:lnSpc>
                          <a:spcPct val="107000"/>
                        </a:lnSpc>
                      </a:pPr>
                      <a:r>
                        <a:rPr lang="de-DE" sz="1800">
                          <a:effectLst/>
                        </a:rPr>
                        <a:t>Musik</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20000"/>
                        <a:lumOff val="80000"/>
                      </a:schemeClr>
                    </a:solidFill>
                  </a:tcPr>
                </a:tc>
                <a:tc>
                  <a:txBody>
                    <a:bodyPr/>
                    <a:lstStyle/>
                    <a:p>
                      <a:pPr algn="ctr">
                        <a:lnSpc>
                          <a:spcPct val="107000"/>
                        </a:lnSpc>
                      </a:pPr>
                      <a:r>
                        <a:rPr lang="de-DE" sz="1800">
                          <a:effectLst/>
                        </a:rPr>
                        <a:t> 1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20000"/>
                        <a:lumOff val="80000"/>
                      </a:schemeClr>
                    </a:solidFill>
                  </a:tcPr>
                </a:tc>
                <a:tc>
                  <a:txBody>
                    <a:bodyPr/>
                    <a:lstStyle/>
                    <a:p>
                      <a:pPr algn="ctr">
                        <a:lnSpc>
                          <a:spcPct val="107000"/>
                        </a:lnSpc>
                      </a:pPr>
                      <a:r>
                        <a:rPr lang="de-DE" sz="1800">
                          <a:effectLst/>
                        </a:rPr>
                        <a:t>1 x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20000"/>
                        <a:lumOff val="80000"/>
                      </a:schemeClr>
                    </a:solidFill>
                  </a:tcPr>
                </a:tc>
                <a:extLst>
                  <a:ext uri="{0D108BD9-81ED-4DB2-BD59-A6C34878D82A}">
                    <a16:rowId xmlns:a16="http://schemas.microsoft.com/office/drawing/2014/main" val="4090839137"/>
                  </a:ext>
                </a:extLst>
              </a:tr>
              <a:tr h="0">
                <a:tc>
                  <a:txBody>
                    <a:bodyPr/>
                    <a:lstStyle/>
                    <a:p>
                      <a:pPr>
                        <a:lnSpc>
                          <a:spcPct val="107000"/>
                        </a:lnSpc>
                      </a:pPr>
                      <a:r>
                        <a:rPr lang="de-DE" sz="1800">
                          <a:effectLst/>
                        </a:rPr>
                        <a:t>Kunst</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a:effectLst/>
                        </a:rPr>
                        <a:t> 1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a:effectLst/>
                        </a:rPr>
                        <a:t>1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868143958"/>
                  </a:ext>
                </a:extLst>
              </a:tr>
              <a:tr h="0">
                <a:tc>
                  <a:txBody>
                    <a:bodyPr/>
                    <a:lstStyle/>
                    <a:p>
                      <a:pPr>
                        <a:lnSpc>
                          <a:spcPct val="107000"/>
                        </a:lnSpc>
                      </a:pPr>
                      <a:r>
                        <a:rPr lang="de-DE" sz="1800">
                          <a:effectLst/>
                        </a:rPr>
                        <a:t>Informatik</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20000"/>
                        <a:lumOff val="80000"/>
                      </a:schemeClr>
                    </a:solidFill>
                  </a:tcPr>
                </a:tc>
                <a:tc>
                  <a:txBody>
                    <a:bodyPr/>
                    <a:lstStyle/>
                    <a:p>
                      <a:pPr algn="ctr">
                        <a:lnSpc>
                          <a:spcPct val="107000"/>
                        </a:lnSpc>
                      </a:pPr>
                      <a:r>
                        <a:rPr lang="de-DE" sz="1800">
                          <a:effectLst/>
                        </a:rPr>
                        <a:t> 1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20000"/>
                        <a:lumOff val="80000"/>
                      </a:schemeClr>
                    </a:solidFill>
                  </a:tcPr>
                </a:tc>
                <a:tc>
                  <a:txBody>
                    <a:bodyPr/>
                    <a:lstStyle/>
                    <a:p>
                      <a:pPr algn="ctr">
                        <a:lnSpc>
                          <a:spcPct val="107000"/>
                        </a:lnSpc>
                      </a:pPr>
                      <a:r>
                        <a:rPr lang="de-DE" sz="1800">
                          <a:effectLst/>
                        </a:rPr>
                        <a:t>1 x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accent6">
                        <a:lumMod val="20000"/>
                        <a:lumOff val="80000"/>
                      </a:schemeClr>
                    </a:solidFill>
                  </a:tcPr>
                </a:tc>
                <a:extLst>
                  <a:ext uri="{0D108BD9-81ED-4DB2-BD59-A6C34878D82A}">
                    <a16:rowId xmlns:a16="http://schemas.microsoft.com/office/drawing/2014/main" val="916605953"/>
                  </a:ext>
                </a:extLst>
              </a:tr>
              <a:tr h="0">
                <a:tc>
                  <a:txBody>
                    <a:bodyPr/>
                    <a:lstStyle/>
                    <a:p>
                      <a:pPr>
                        <a:lnSpc>
                          <a:spcPct val="107000"/>
                        </a:lnSpc>
                      </a:pPr>
                      <a:r>
                        <a:rPr lang="de-DE" sz="1800">
                          <a:effectLst/>
                        </a:rPr>
                        <a:t>Buchführung</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a:effectLst/>
                        </a:rPr>
                        <a:t> 1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a:effectLst/>
                        </a:rPr>
                        <a:t>1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2865137045"/>
                  </a:ext>
                </a:extLst>
              </a:tr>
            </a:tbl>
          </a:graphicData>
        </a:graphic>
      </p:graphicFrame>
      <p:sp>
        <p:nvSpPr>
          <p:cNvPr id="10" name="Textfeld 9">
            <a:extLst>
              <a:ext uri="{FF2B5EF4-FFF2-40B4-BE49-F238E27FC236}">
                <a16:creationId xmlns:a16="http://schemas.microsoft.com/office/drawing/2014/main" id="{9423436E-EB09-49D2-84D1-6FDA5C13C366}"/>
              </a:ext>
            </a:extLst>
          </p:cNvPr>
          <p:cNvSpPr txBox="1"/>
          <p:nvPr/>
        </p:nvSpPr>
        <p:spPr>
          <a:xfrm>
            <a:off x="628404" y="5543273"/>
            <a:ext cx="7421327" cy="646331"/>
          </a:xfrm>
          <a:prstGeom prst="rect">
            <a:avLst/>
          </a:prstGeom>
          <a:solidFill>
            <a:schemeClr val="accent6">
              <a:lumMod val="40000"/>
              <a:lumOff val="60000"/>
            </a:schemeClr>
          </a:solidFill>
          <a:ln w="19050">
            <a:solidFill>
              <a:schemeClr val="tx1"/>
            </a:solidFill>
          </a:ln>
        </p:spPr>
        <p:txBody>
          <a:bodyPr wrap="square" rtlCol="0">
            <a:spAutoFit/>
          </a:bodyPr>
          <a:lstStyle/>
          <a:p>
            <a:pPr algn="ctr"/>
            <a:r>
              <a:rPr lang="de-DE" b="1"/>
              <a:t>Der qualifizierende Abschluss der Mittelschule ist </a:t>
            </a:r>
          </a:p>
          <a:p>
            <a:pPr algn="ctr"/>
            <a:r>
              <a:rPr lang="de-DE" b="1"/>
              <a:t>mit einem Durchschnitt von 3,00 bestanden.</a:t>
            </a:r>
          </a:p>
        </p:txBody>
      </p:sp>
      <p:sp>
        <p:nvSpPr>
          <p:cNvPr id="11" name="Textfeld 10">
            <a:extLst>
              <a:ext uri="{FF2B5EF4-FFF2-40B4-BE49-F238E27FC236}">
                <a16:creationId xmlns:a16="http://schemas.microsoft.com/office/drawing/2014/main" id="{A6634644-1C4E-8646-BF7B-B642A290D13F}"/>
              </a:ext>
            </a:extLst>
          </p:cNvPr>
          <p:cNvSpPr txBox="1"/>
          <p:nvPr/>
        </p:nvSpPr>
        <p:spPr>
          <a:xfrm>
            <a:off x="5219792" y="1965128"/>
            <a:ext cx="2666815" cy="1754326"/>
          </a:xfrm>
          <a:prstGeom prst="rect">
            <a:avLst/>
          </a:prstGeom>
          <a:solidFill>
            <a:schemeClr val="accent6">
              <a:lumMod val="40000"/>
              <a:lumOff val="60000"/>
            </a:schemeClr>
          </a:solidFill>
          <a:ln w="12700">
            <a:solidFill>
              <a:schemeClr val="tx1"/>
            </a:solidFill>
          </a:ln>
        </p:spPr>
        <p:txBody>
          <a:bodyPr wrap="square" rtlCol="0">
            <a:spAutoFit/>
          </a:bodyPr>
          <a:lstStyle/>
          <a:p>
            <a:r>
              <a:rPr lang="de-DE"/>
              <a:t>Bei M- Schülern, die ohne die Zwischenzeugnisnoten den </a:t>
            </a:r>
            <a:r>
              <a:rPr lang="de-DE" err="1"/>
              <a:t>Quali</a:t>
            </a:r>
            <a:r>
              <a:rPr lang="de-DE"/>
              <a:t> mitschreiben, zählen nur die Prüfungs-noten bei der Berechnung des Endschnittes.</a:t>
            </a:r>
          </a:p>
        </p:txBody>
      </p:sp>
    </p:spTree>
    <p:extLst>
      <p:ext uri="{BB962C8B-B14F-4D97-AF65-F5344CB8AC3E}">
        <p14:creationId xmlns:p14="http://schemas.microsoft.com/office/powerpoint/2010/main" val="1875988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09041" y="305619"/>
            <a:ext cx="5112568" cy="1368152"/>
          </a:xfrm>
          <a:solidFill>
            <a:schemeClr val="accent6">
              <a:lumMod val="60000"/>
              <a:lumOff val="40000"/>
            </a:schemeClr>
          </a:solidFill>
        </p:spPr>
        <p:txBody>
          <a:bodyPr>
            <a:normAutofit/>
          </a:bodyPr>
          <a:lstStyle/>
          <a:p>
            <a:r>
              <a:rPr lang="de-DE"/>
              <a:t>Abschlussbewertung</a:t>
            </a:r>
          </a:p>
        </p:txBody>
      </p:sp>
      <p:sp>
        <p:nvSpPr>
          <p:cNvPr id="3" name="Untertitel 2"/>
          <p:cNvSpPr>
            <a:spLocks noGrp="1"/>
          </p:cNvSpPr>
          <p:nvPr>
            <p:ph type="subTitle" idx="1"/>
          </p:nvPr>
        </p:nvSpPr>
        <p:spPr>
          <a:xfrm>
            <a:off x="611560" y="2204864"/>
            <a:ext cx="7776864" cy="3888432"/>
          </a:xfrm>
        </p:spPr>
        <p:txBody>
          <a:bodyPr>
            <a:normAutofit/>
          </a:bodyPr>
          <a:lstStyle/>
          <a:p>
            <a:pPr algn="l"/>
            <a:r>
              <a:rPr lang="de-DE" sz="2300" b="1">
                <a:solidFill>
                  <a:schemeClr val="tx1"/>
                </a:solidFill>
              </a:rPr>
              <a:t>Prüfung</a:t>
            </a:r>
          </a:p>
          <a:p>
            <a:pPr marL="342900" indent="-342900" algn="l">
              <a:buFontTx/>
              <a:buChar char="-"/>
            </a:pPr>
            <a:r>
              <a:rPr lang="de-DE" sz="2300">
                <a:solidFill>
                  <a:schemeClr val="tx1"/>
                </a:solidFill>
              </a:rPr>
              <a:t>Die Prüfungen werden grundsätzlich von zwei Lehrkräften bewertet</a:t>
            </a:r>
          </a:p>
          <a:p>
            <a:pPr marL="342900" indent="-342900" algn="l">
              <a:buFontTx/>
              <a:buChar char="-"/>
            </a:pPr>
            <a:r>
              <a:rPr lang="de-DE" sz="2300">
                <a:solidFill>
                  <a:schemeClr val="tx1"/>
                </a:solidFill>
              </a:rPr>
              <a:t>Die Noten der Fächer Deutsch, Mathematik, Englisch/NT/GPG und die Projektprüfung zählen doppelt.</a:t>
            </a:r>
          </a:p>
          <a:p>
            <a:pPr marL="342900" indent="-342900" algn="l">
              <a:buFontTx/>
              <a:buChar char="-"/>
            </a:pPr>
            <a:r>
              <a:rPr lang="de-DE" sz="2300">
                <a:solidFill>
                  <a:schemeClr val="tx1"/>
                </a:solidFill>
              </a:rPr>
              <a:t>Alle anderen Noten zählen einfach.</a:t>
            </a:r>
          </a:p>
          <a:p>
            <a:pPr marL="342900" indent="-342900" algn="l">
              <a:buFontTx/>
              <a:buChar char="-"/>
            </a:pPr>
            <a:r>
              <a:rPr lang="de-DE" sz="2300">
                <a:solidFill>
                  <a:schemeClr val="tx1"/>
                </a:solidFill>
              </a:rPr>
              <a:t>Berechnung der Note in Englisch:</a:t>
            </a:r>
          </a:p>
          <a:p>
            <a:pPr algn="l"/>
            <a:r>
              <a:rPr lang="de-DE" sz="1900">
                <a:solidFill>
                  <a:schemeClr val="tx1"/>
                </a:solidFill>
              </a:rPr>
              <a:t>       Englisch: schriftlich zu mündlich = 2 zu 1</a:t>
            </a:r>
          </a:p>
          <a:p>
            <a:pPr algn="l"/>
            <a:r>
              <a:rPr lang="de-DE" sz="1400">
                <a:solidFill>
                  <a:schemeClr val="tx1"/>
                </a:solidFill>
                <a:sym typeface="Wingdings" panose="05000000000000000000" pitchFamily="2" charset="2"/>
              </a:rPr>
              <a:t>           die schriftliche Prüfung zählt 2x, die mündliche Prüfung 1x</a:t>
            </a:r>
          </a:p>
          <a:p>
            <a:pPr algn="l"/>
            <a:r>
              <a:rPr lang="de-DE" sz="1400">
                <a:solidFill>
                  <a:schemeClr val="tx1"/>
                </a:solidFill>
                <a:sym typeface="Wingdings" panose="05000000000000000000" pitchFamily="2" charset="2"/>
              </a:rPr>
              <a:t>               Beispiel: schriftlich Note 4, mündlich Note 3: 2 x 4 + 1 x 3 = 11         11: 3 = 3,67      Endnote: 4</a:t>
            </a:r>
            <a:endParaRPr lang="de-DE" sz="1400">
              <a:solidFill>
                <a:schemeClr val="tx1"/>
              </a:solidFill>
            </a:endParaRPr>
          </a:p>
        </p:txBody>
      </p:sp>
      <p:sp>
        <p:nvSpPr>
          <p:cNvPr id="4" name="Datumsplatzhalter 3"/>
          <p:cNvSpPr>
            <a:spLocks noGrp="1"/>
          </p:cNvSpPr>
          <p:nvPr>
            <p:ph type="dt" sz="half" idx="10"/>
          </p:nvPr>
        </p:nvSpPr>
        <p:spPr/>
        <p:txBody>
          <a:bodyPr/>
          <a:lstStyle/>
          <a:p>
            <a:fld id="{0C742367-D74F-480C-A4B1-BF4ACB86122A}" type="datetime1">
              <a:rPr lang="de-DE" smtClean="0"/>
              <a:pPr/>
              <a:t>01.02.24</a:t>
            </a:fld>
            <a:r>
              <a:rPr lang="de-DE"/>
              <a:t>	</a:t>
            </a:r>
          </a:p>
        </p:txBody>
      </p:sp>
      <p:sp>
        <p:nvSpPr>
          <p:cNvPr id="6" name="Foliennummernplatzhalter 5"/>
          <p:cNvSpPr>
            <a:spLocks noGrp="1"/>
          </p:cNvSpPr>
          <p:nvPr>
            <p:ph type="sldNum" sz="quarter" idx="12"/>
          </p:nvPr>
        </p:nvSpPr>
        <p:spPr/>
        <p:txBody>
          <a:bodyPr/>
          <a:lstStyle/>
          <a:p>
            <a:fld id="{0B2AE41A-2C2E-4FE8-80A7-AFD56F91C60F}" type="slidenum">
              <a:rPr lang="de-DE" smtClean="0"/>
              <a:pPr/>
              <a:t>23</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28885" y="692696"/>
            <a:ext cx="2914650" cy="981075"/>
          </a:xfrm>
          <a:prstGeom prst="rect">
            <a:avLst/>
          </a:prstGeom>
          <a:noFill/>
          <a:ln>
            <a:noFill/>
          </a:ln>
        </p:spPr>
      </p:pic>
    </p:spTree>
    <p:extLst>
      <p:ext uri="{BB962C8B-B14F-4D97-AF65-F5344CB8AC3E}">
        <p14:creationId xmlns:p14="http://schemas.microsoft.com/office/powerpoint/2010/main" val="2801682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310525"/>
            <a:ext cx="5040560" cy="1368152"/>
          </a:xfrm>
          <a:solidFill>
            <a:schemeClr val="accent6">
              <a:lumMod val="60000"/>
              <a:lumOff val="40000"/>
            </a:schemeClr>
          </a:solidFill>
        </p:spPr>
        <p:txBody>
          <a:bodyPr>
            <a:normAutofit/>
          </a:bodyPr>
          <a:lstStyle/>
          <a:p>
            <a:r>
              <a:rPr lang="de-DE"/>
              <a:t>Abschlussbewertung</a:t>
            </a:r>
          </a:p>
        </p:txBody>
      </p:sp>
      <p:sp>
        <p:nvSpPr>
          <p:cNvPr id="3" name="Untertitel 2"/>
          <p:cNvSpPr>
            <a:spLocks noGrp="1"/>
          </p:cNvSpPr>
          <p:nvPr>
            <p:ph type="subTitle" idx="1"/>
          </p:nvPr>
        </p:nvSpPr>
        <p:spPr>
          <a:xfrm>
            <a:off x="539552" y="1916832"/>
            <a:ext cx="7776864" cy="3888432"/>
          </a:xfrm>
        </p:spPr>
        <p:txBody>
          <a:bodyPr>
            <a:normAutofit fontScale="92500"/>
          </a:bodyPr>
          <a:lstStyle/>
          <a:p>
            <a:pPr algn="l"/>
            <a:r>
              <a:rPr lang="de-DE" sz="3000" b="1">
                <a:solidFill>
                  <a:schemeClr val="tx1"/>
                </a:solidFill>
              </a:rPr>
              <a:t>Wann ist die Prüfung nicht bestanden?</a:t>
            </a:r>
          </a:p>
          <a:p>
            <a:pPr algn="l"/>
            <a:endParaRPr lang="de-DE" sz="1200" b="1">
              <a:solidFill>
                <a:schemeClr val="tx1"/>
              </a:solidFill>
            </a:endParaRPr>
          </a:p>
          <a:p>
            <a:pPr algn="l"/>
            <a:r>
              <a:rPr lang="de-DE" sz="2300">
                <a:solidFill>
                  <a:schemeClr val="tx1"/>
                </a:solidFill>
              </a:rPr>
              <a:t>1.   Note 6 in der Projektprüfung</a:t>
            </a:r>
          </a:p>
          <a:p>
            <a:pPr algn="l"/>
            <a:r>
              <a:rPr lang="de-DE" sz="2300">
                <a:solidFill>
                  <a:schemeClr val="tx1"/>
                </a:solidFill>
              </a:rPr>
              <a:t>2.   Endschnitt schlechter als 3,00</a:t>
            </a:r>
          </a:p>
          <a:p>
            <a:pPr marL="457200" indent="-457200" algn="l">
              <a:buAutoNum type="arabicPeriod" startAt="2"/>
            </a:pPr>
            <a:endParaRPr lang="de-DE" sz="2300">
              <a:solidFill>
                <a:schemeClr val="tx1"/>
              </a:solidFill>
            </a:endParaRPr>
          </a:p>
          <a:p>
            <a:pPr algn="l"/>
            <a:r>
              <a:rPr lang="de-DE" sz="3000" b="1">
                <a:solidFill>
                  <a:schemeClr val="tx1"/>
                </a:solidFill>
              </a:rPr>
              <a:t>Mündliche Nachprüfung</a:t>
            </a:r>
          </a:p>
          <a:p>
            <a:pPr algn="l"/>
            <a:endParaRPr lang="de-DE" sz="1200" b="1">
              <a:solidFill>
                <a:schemeClr val="tx1"/>
              </a:solidFill>
            </a:endParaRPr>
          </a:p>
          <a:p>
            <a:pPr algn="l"/>
            <a:r>
              <a:rPr lang="de-DE" sz="2300">
                <a:solidFill>
                  <a:schemeClr val="tx1"/>
                </a:solidFill>
              </a:rPr>
              <a:t>Eine mündliche Nachprüfung in den Fächern Mathematik und Deutsch, die aber erst nach Beendigung aller Prüfungen stattfindet, ist möglich, wenn der Schnitt von 3,00 nur knapp verfehlt wurde.</a:t>
            </a:r>
          </a:p>
          <a:p>
            <a:pPr marL="457200" indent="-457200" algn="l">
              <a:buAutoNum type="arabicPeriod" startAt="2"/>
            </a:pPr>
            <a:endParaRPr lang="de-DE" sz="2300">
              <a:solidFill>
                <a:schemeClr val="tx1"/>
              </a:solidFill>
            </a:endParaRPr>
          </a:p>
        </p:txBody>
      </p:sp>
      <p:sp>
        <p:nvSpPr>
          <p:cNvPr id="4" name="Datumsplatzhalter 3"/>
          <p:cNvSpPr>
            <a:spLocks noGrp="1"/>
          </p:cNvSpPr>
          <p:nvPr>
            <p:ph type="dt" sz="half" idx="10"/>
          </p:nvPr>
        </p:nvSpPr>
        <p:spPr/>
        <p:txBody>
          <a:bodyPr/>
          <a:lstStyle/>
          <a:p>
            <a:fld id="{601C70DA-773F-443F-A9D5-94758815C2DD}" type="datetime1">
              <a:rPr lang="de-DE" smtClean="0"/>
              <a:pPr/>
              <a:t>01.02.24</a:t>
            </a:fld>
            <a:r>
              <a:rPr lang="de-DE"/>
              <a:t>	</a:t>
            </a:r>
          </a:p>
        </p:txBody>
      </p:sp>
      <p:sp>
        <p:nvSpPr>
          <p:cNvPr id="6" name="Foliennummernplatzhalter 5"/>
          <p:cNvSpPr>
            <a:spLocks noGrp="1"/>
          </p:cNvSpPr>
          <p:nvPr>
            <p:ph type="sldNum" sz="quarter" idx="12"/>
          </p:nvPr>
        </p:nvSpPr>
        <p:spPr/>
        <p:txBody>
          <a:bodyPr/>
          <a:lstStyle/>
          <a:p>
            <a:fld id="{0B2AE41A-2C2E-4FE8-80A7-AFD56F91C60F}" type="slidenum">
              <a:rPr lang="de-DE" smtClean="0"/>
              <a:pPr/>
              <a:t>24</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spTree>
    <p:extLst>
      <p:ext uri="{BB962C8B-B14F-4D97-AF65-F5344CB8AC3E}">
        <p14:creationId xmlns:p14="http://schemas.microsoft.com/office/powerpoint/2010/main" val="2624672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273999"/>
            <a:ext cx="5112568" cy="1138778"/>
          </a:xfrm>
          <a:solidFill>
            <a:schemeClr val="accent6">
              <a:lumMod val="60000"/>
              <a:lumOff val="40000"/>
            </a:schemeClr>
          </a:solidFill>
        </p:spPr>
        <p:txBody>
          <a:bodyPr>
            <a:normAutofit fontScale="90000"/>
          </a:bodyPr>
          <a:lstStyle/>
          <a:p>
            <a:r>
              <a:rPr lang="de-DE"/>
              <a:t>„Letzte Informationen“</a:t>
            </a:r>
          </a:p>
        </p:txBody>
      </p:sp>
      <p:sp>
        <p:nvSpPr>
          <p:cNvPr id="5" name="Datumsplatzhalter 4"/>
          <p:cNvSpPr>
            <a:spLocks noGrp="1"/>
          </p:cNvSpPr>
          <p:nvPr>
            <p:ph type="dt" sz="half" idx="10"/>
          </p:nvPr>
        </p:nvSpPr>
        <p:spPr/>
        <p:txBody>
          <a:bodyPr/>
          <a:lstStyle/>
          <a:p>
            <a:fld id="{F84DE970-995F-4090-A1EE-76353FC6258C}" type="datetime1">
              <a:rPr lang="de-DE" smtClean="0"/>
              <a:pPr/>
              <a:t>01.02.24</a:t>
            </a:fld>
            <a:endParaRPr lang="de-DE"/>
          </a:p>
        </p:txBody>
      </p:sp>
      <p:sp>
        <p:nvSpPr>
          <p:cNvPr id="7" name="Foliennummernplatzhalter 6"/>
          <p:cNvSpPr>
            <a:spLocks noGrp="1"/>
          </p:cNvSpPr>
          <p:nvPr>
            <p:ph type="sldNum" sz="quarter" idx="12"/>
          </p:nvPr>
        </p:nvSpPr>
        <p:spPr/>
        <p:txBody>
          <a:bodyPr/>
          <a:lstStyle/>
          <a:p>
            <a:fld id="{0B2AE41A-2C2E-4FE8-80A7-AFD56F91C60F}" type="slidenum">
              <a:rPr lang="de-DE" smtClean="0"/>
              <a:pPr/>
              <a:t>25</a:t>
            </a:fld>
            <a:endParaRPr lang="de-DE"/>
          </a:p>
        </p:txBody>
      </p:sp>
      <p:sp>
        <p:nvSpPr>
          <p:cNvPr id="4" name="Rechteck 3"/>
          <p:cNvSpPr/>
          <p:nvPr/>
        </p:nvSpPr>
        <p:spPr>
          <a:xfrm>
            <a:off x="611560" y="1628798"/>
            <a:ext cx="7704856" cy="4955203"/>
          </a:xfrm>
          <a:prstGeom prst="rect">
            <a:avLst/>
          </a:prstGeom>
        </p:spPr>
        <p:txBody>
          <a:bodyPr wrap="square">
            <a:spAutoFit/>
          </a:bodyPr>
          <a:lstStyle/>
          <a:p>
            <a:pPr marL="285750" indent="-285750">
              <a:buFont typeface="Wingdings"/>
              <a:buChar char="à"/>
            </a:pPr>
            <a:r>
              <a:rPr lang="de-DE" sz="2000">
                <a:sym typeface="Wingdings" panose="05000000000000000000" pitchFamily="2" charset="2"/>
              </a:rPr>
              <a:t>Die genauen Termine werden in der letzten Aprilwoche bekannt gegeben.</a:t>
            </a:r>
          </a:p>
          <a:p>
            <a:endParaRPr lang="de-DE" sz="2000" dirty="0">
              <a:sym typeface="Wingdings" panose="05000000000000000000" pitchFamily="2" charset="2"/>
            </a:endParaRPr>
          </a:p>
          <a:p>
            <a:endParaRPr lang="de-DE" sz="600" dirty="0">
              <a:sym typeface="Wingdings" panose="05000000000000000000" pitchFamily="2" charset="2"/>
            </a:endParaRPr>
          </a:p>
          <a:p>
            <a:pPr marL="285750" indent="-285750">
              <a:buFont typeface="Wingdings"/>
              <a:buChar char="à"/>
            </a:pPr>
            <a:r>
              <a:rPr lang="de-DE" sz="2000" dirty="0">
                <a:sym typeface="Wingdings" panose="05000000000000000000" pitchFamily="2" charset="2"/>
              </a:rPr>
              <a:t>Die Inhalte der Prüfung sind sehr umfangreich, d.h. erst kurz vor der Prüfung mit Lernen zu beginnen, reicht nicht aus.</a:t>
            </a:r>
          </a:p>
          <a:p>
            <a:endParaRPr lang="de-DE" sz="2000" dirty="0">
              <a:sym typeface="Wingdings" panose="05000000000000000000" pitchFamily="2" charset="2"/>
            </a:endParaRPr>
          </a:p>
          <a:p>
            <a:pPr marL="285750" indent="-285750">
              <a:buFont typeface="Wingdings"/>
              <a:buChar char="à"/>
            </a:pPr>
            <a:r>
              <a:rPr lang="de-DE" sz="2000" dirty="0">
                <a:sym typeface="Wingdings" panose="05000000000000000000" pitchFamily="2" charset="2"/>
              </a:rPr>
              <a:t>Für Fragen stehen Ihnen die Fachlehrer und Klassenlehrer gerne zur Verfügung. </a:t>
            </a:r>
          </a:p>
          <a:p>
            <a:pPr marL="285750" indent="-285750">
              <a:buFont typeface="Wingdings"/>
              <a:buChar char="à"/>
            </a:pPr>
            <a:endParaRPr lang="de-DE" sz="2000" dirty="0">
              <a:sym typeface="Wingdings" panose="05000000000000000000" pitchFamily="2" charset="2"/>
            </a:endParaRPr>
          </a:p>
          <a:p>
            <a:pPr marL="285750" indent="-285750">
              <a:buFont typeface="Wingdings"/>
              <a:buChar char="à"/>
            </a:pPr>
            <a:endParaRPr lang="de-DE" sz="2000" dirty="0">
              <a:sym typeface="Wingdings" panose="05000000000000000000" pitchFamily="2" charset="2"/>
            </a:endParaRPr>
          </a:p>
          <a:p>
            <a:pPr marL="285750" indent="-285750">
              <a:buFont typeface="Wingdings"/>
              <a:buChar char="à"/>
            </a:pPr>
            <a:endParaRPr lang="de-DE" sz="2000" dirty="0">
              <a:sym typeface="Wingdings" panose="05000000000000000000" pitchFamily="2" charset="2"/>
            </a:endParaRPr>
          </a:p>
          <a:p>
            <a:pPr algn="ctr"/>
            <a:r>
              <a:rPr lang="de-DE" sz="3000" b="1" dirty="0">
                <a:solidFill>
                  <a:schemeClr val="accent6">
                    <a:lumMod val="75000"/>
                  </a:schemeClr>
                </a:solidFill>
                <a:sym typeface="Wingdings" panose="05000000000000000000" pitchFamily="2" charset="2"/>
              </a:rPr>
              <a:t>Wir wünschen Ihrem Kind schon heute viel Erfolg bei den Prüfungen.</a:t>
            </a:r>
          </a:p>
          <a:p>
            <a:endParaRPr lang="de-DE" sz="600" dirty="0">
              <a:solidFill>
                <a:schemeClr val="accent6">
                  <a:lumMod val="75000"/>
                </a:schemeClr>
              </a:solidFill>
              <a:sym typeface="Wingdings" panose="05000000000000000000" pitchFamily="2" charset="2"/>
            </a:endParaRPr>
          </a:p>
          <a:p>
            <a:endParaRPr lang="de-DE" sz="600" dirty="0">
              <a:solidFill>
                <a:schemeClr val="accent6">
                  <a:lumMod val="75000"/>
                </a:schemeClr>
              </a:solidFill>
              <a:sym typeface="Wingdings" panose="05000000000000000000" pitchFamily="2" charset="2"/>
            </a:endParaRPr>
          </a:p>
          <a:p>
            <a:pPr marL="285750" indent="-285750">
              <a:buFont typeface="Wingdings"/>
              <a:buChar char="à"/>
            </a:pPr>
            <a:endParaRPr lang="de-DE" dirty="0"/>
          </a:p>
        </p:txBody>
      </p:sp>
      <p:pic>
        <p:nvPicPr>
          <p:cNvPr id="8" name="Grafik 7"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404664"/>
            <a:ext cx="2914650" cy="981075"/>
          </a:xfrm>
          <a:prstGeom prst="rect">
            <a:avLst/>
          </a:prstGeom>
          <a:noFill/>
          <a:ln>
            <a:noFill/>
          </a:ln>
        </p:spPr>
      </p:pic>
    </p:spTree>
    <p:extLst>
      <p:ext uri="{BB962C8B-B14F-4D97-AF65-F5344CB8AC3E}">
        <p14:creationId xmlns:p14="http://schemas.microsoft.com/office/powerpoint/2010/main" val="3298435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23528" y="332655"/>
            <a:ext cx="8134672" cy="1426927"/>
          </a:xfrm>
        </p:spPr>
        <p:txBody>
          <a:bodyPr>
            <a:normAutofit fontScale="90000"/>
          </a:bodyPr>
          <a:lstStyle/>
          <a:p>
            <a:pPr algn="l"/>
            <a:r>
              <a:rPr lang="de-DE" dirty="0"/>
              <a:t>  Qualifizierender Mittelschulabschluss</a:t>
            </a:r>
            <a:br>
              <a:rPr lang="de-DE" dirty="0"/>
            </a:br>
            <a:r>
              <a:rPr lang="de-DE" dirty="0"/>
              <a:t>  im Schuljahr 2023/24 </a:t>
            </a:r>
            <a:endParaRPr lang="de-DE" b="1" dirty="0">
              <a:solidFill>
                <a:srgbClr val="FF0000"/>
              </a:solidFill>
            </a:endParaRPr>
          </a:p>
        </p:txBody>
      </p:sp>
      <p:sp>
        <p:nvSpPr>
          <p:cNvPr id="3" name="Untertitel 2"/>
          <p:cNvSpPr>
            <a:spLocks noGrp="1"/>
          </p:cNvSpPr>
          <p:nvPr>
            <p:ph type="subTitle" idx="1"/>
          </p:nvPr>
        </p:nvSpPr>
        <p:spPr>
          <a:xfrm>
            <a:off x="647564" y="2116293"/>
            <a:ext cx="7848872" cy="4248472"/>
          </a:xfrm>
          <a:solidFill>
            <a:schemeClr val="accent6">
              <a:lumMod val="60000"/>
              <a:lumOff val="40000"/>
            </a:schemeClr>
          </a:solidFill>
        </p:spPr>
        <p:txBody>
          <a:bodyPr>
            <a:normAutofit/>
          </a:bodyPr>
          <a:lstStyle/>
          <a:p>
            <a:pPr algn="l"/>
            <a:r>
              <a:rPr lang="de-DE" b="1" dirty="0">
                <a:solidFill>
                  <a:schemeClr val="tx1"/>
                </a:solidFill>
              </a:rPr>
              <a:t>Prüfungsfächer</a:t>
            </a:r>
          </a:p>
          <a:p>
            <a:pPr algn="l"/>
            <a:endParaRPr lang="de-DE" sz="2200" dirty="0">
              <a:solidFill>
                <a:schemeClr val="tx1"/>
              </a:solidFill>
            </a:endParaRPr>
          </a:p>
          <a:p>
            <a:pPr algn="l"/>
            <a:r>
              <a:rPr lang="de-DE" sz="2200" dirty="0">
                <a:solidFill>
                  <a:schemeClr val="tx1"/>
                </a:solidFill>
              </a:rPr>
              <a:t>Aus den folgenden Fächergruppen muss </a:t>
            </a:r>
            <a:r>
              <a:rPr lang="de-DE" sz="2200" u="sng" dirty="0">
                <a:solidFill>
                  <a:schemeClr val="tx1"/>
                </a:solidFill>
              </a:rPr>
              <a:t>jeweils ein Fach </a:t>
            </a:r>
            <a:r>
              <a:rPr lang="de-DE" sz="2200" dirty="0">
                <a:solidFill>
                  <a:schemeClr val="tx1"/>
                </a:solidFill>
              </a:rPr>
              <a:t>ausgewählt werden:</a:t>
            </a:r>
          </a:p>
          <a:p>
            <a:pPr algn="l"/>
            <a:endParaRPr lang="de-DE" sz="1200" dirty="0">
              <a:solidFill>
                <a:schemeClr val="tx1"/>
              </a:solidFill>
            </a:endParaRPr>
          </a:p>
          <a:p>
            <a:pPr marL="342900" indent="-342900" algn="l">
              <a:buFontTx/>
              <a:buChar char="-"/>
            </a:pPr>
            <a:r>
              <a:rPr lang="de-DE" sz="2200" dirty="0">
                <a:solidFill>
                  <a:schemeClr val="tx1"/>
                </a:solidFill>
              </a:rPr>
              <a:t>Englisch oder Muttersprache/GPG/NT</a:t>
            </a:r>
          </a:p>
          <a:p>
            <a:pPr marL="342900" indent="-342900" algn="l">
              <a:buFontTx/>
              <a:buChar char="-"/>
            </a:pPr>
            <a:r>
              <a:rPr lang="de-DE" sz="2200" dirty="0">
                <a:solidFill>
                  <a:schemeClr val="tx1"/>
                </a:solidFill>
              </a:rPr>
              <a:t>Religion (katholisch, evangelisch, Ethik)/Sport/Musik/Kunst/ Informatik</a:t>
            </a:r>
          </a:p>
          <a:p>
            <a:pPr algn="l"/>
            <a:endParaRPr lang="de-DE" sz="2200" dirty="0">
              <a:solidFill>
                <a:schemeClr val="tx1"/>
              </a:solidFill>
            </a:endParaRPr>
          </a:p>
          <a:p>
            <a:pPr marL="457200" indent="-457200" algn="l">
              <a:buFontTx/>
              <a:buChar char="-"/>
            </a:pPr>
            <a:endParaRPr lang="de-DE" sz="2000" dirty="0">
              <a:solidFill>
                <a:schemeClr val="tx1"/>
              </a:solidFill>
            </a:endParaRPr>
          </a:p>
        </p:txBody>
      </p:sp>
      <p:sp>
        <p:nvSpPr>
          <p:cNvPr id="4" name="Datumsplatzhalter 3"/>
          <p:cNvSpPr>
            <a:spLocks noGrp="1"/>
          </p:cNvSpPr>
          <p:nvPr>
            <p:ph type="dt" sz="half" idx="10"/>
          </p:nvPr>
        </p:nvSpPr>
        <p:spPr/>
        <p:txBody>
          <a:bodyPr/>
          <a:lstStyle/>
          <a:p>
            <a:fld id="{617C9206-8BA2-49FD-AB78-00FA5021417C}" type="datetime1">
              <a:rPr lang="de-DE" smtClean="0"/>
              <a:pPr/>
              <a:t>01.02.24</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3</a:t>
            </a:fld>
            <a:endParaRPr lang="de-DE"/>
          </a:p>
        </p:txBody>
      </p:sp>
      <p:pic>
        <p:nvPicPr>
          <p:cNvPr id="8" name="Grafik 7"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05822" y="956862"/>
            <a:ext cx="2914650" cy="981075"/>
          </a:xfrm>
          <a:prstGeom prst="rect">
            <a:avLst/>
          </a:prstGeom>
          <a:noFill/>
          <a:ln>
            <a:noFill/>
          </a:ln>
        </p:spPr>
      </p:pic>
    </p:spTree>
    <p:extLst>
      <p:ext uri="{BB962C8B-B14F-4D97-AF65-F5344CB8AC3E}">
        <p14:creationId xmlns:p14="http://schemas.microsoft.com/office/powerpoint/2010/main" val="4206221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410944" cy="1143000"/>
          </a:xfrm>
          <a:solidFill>
            <a:schemeClr val="accent6">
              <a:lumMod val="60000"/>
              <a:lumOff val="40000"/>
            </a:schemeClr>
          </a:solidFill>
        </p:spPr>
        <p:txBody>
          <a:bodyPr/>
          <a:lstStyle/>
          <a:p>
            <a:r>
              <a:rPr lang="de-DE"/>
              <a:t>Deutsch</a:t>
            </a:r>
          </a:p>
        </p:txBody>
      </p:sp>
      <p:pic>
        <p:nvPicPr>
          <p:cNvPr id="8" name="Grafik 7"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332656"/>
            <a:ext cx="2914650" cy="981075"/>
          </a:xfrm>
          <a:prstGeom prst="rect">
            <a:avLst/>
          </a:prstGeom>
          <a:noFill/>
          <a:ln>
            <a:noFill/>
          </a:ln>
        </p:spPr>
      </p:pic>
      <p:sp>
        <p:nvSpPr>
          <p:cNvPr id="4" name="Inhaltsplatzhalter 3"/>
          <p:cNvSpPr>
            <a:spLocks noGrp="1"/>
          </p:cNvSpPr>
          <p:nvPr>
            <p:ph sz="half" idx="2"/>
          </p:nvPr>
        </p:nvSpPr>
        <p:spPr>
          <a:xfrm>
            <a:off x="457200" y="1600200"/>
            <a:ext cx="8291264" cy="4525963"/>
          </a:xfrm>
        </p:spPr>
        <p:txBody>
          <a:bodyPr>
            <a:normAutofit fontScale="77500" lnSpcReduction="20000"/>
          </a:bodyPr>
          <a:lstStyle/>
          <a:p>
            <a:pPr marL="0" indent="0">
              <a:buNone/>
            </a:pPr>
            <a:r>
              <a:rPr lang="de-DE" sz="3500" b="1" dirty="0"/>
              <a:t>Schriftliche Prüfung</a:t>
            </a:r>
          </a:p>
          <a:p>
            <a:pPr marL="0" indent="0">
              <a:buNone/>
            </a:pPr>
            <a:endParaRPr lang="de-DE" sz="1500" dirty="0"/>
          </a:p>
          <a:p>
            <a:pPr marL="0" indent="0">
              <a:buNone/>
            </a:pPr>
            <a:r>
              <a:rPr lang="de-DE" sz="2500" b="1" dirty="0"/>
              <a:t>Teil A: Zuhören (20% - 12 Punkte)</a:t>
            </a:r>
          </a:p>
          <a:p>
            <a:pPr marL="0" indent="0">
              <a:buNone/>
            </a:pPr>
            <a:endParaRPr lang="de-DE" sz="1400" b="1" dirty="0"/>
          </a:p>
          <a:p>
            <a:pPr marL="0" indent="0">
              <a:buNone/>
            </a:pPr>
            <a:r>
              <a:rPr lang="de-DE" sz="2500" b="1" dirty="0"/>
              <a:t>Teil B: Sprachgebrauch   (10% - 10 Punkte/10% - 10 Punkte)                                                  </a:t>
            </a:r>
          </a:p>
          <a:p>
            <a:pPr marL="0" indent="0">
              <a:buNone/>
            </a:pPr>
            <a:r>
              <a:rPr lang="de-DE" sz="2500" dirty="0"/>
              <a:t>Sprachbetrachtung und Rechtschreibung</a:t>
            </a:r>
          </a:p>
          <a:p>
            <a:pPr marL="0" indent="0">
              <a:buNone/>
            </a:pPr>
            <a:r>
              <a:rPr lang="de-DE" sz="1400" dirty="0"/>
              <a:t>Prüflinge mit anerkannter Legasthenie nehmen nicht am Teil B Rechtschreiben teil. Die Zeit, die die anderen Prüflinge für diesen Teil aufwenden, nutzen Schüler mit anerkannter Legasthenie für ihre anderen Aufgaben. Dies bedeutet, dass alle Prüflinge den gleichen Zeitrahmen für die Bearbeitung der Aufgaben haben.</a:t>
            </a:r>
          </a:p>
          <a:p>
            <a:pPr marL="0" indent="0">
              <a:buNone/>
            </a:pPr>
            <a:endParaRPr lang="de-DE" sz="1400" dirty="0"/>
          </a:p>
          <a:p>
            <a:pPr marL="0" indent="0">
              <a:buNone/>
            </a:pPr>
            <a:r>
              <a:rPr lang="de-DE" sz="2500" b="1" dirty="0"/>
              <a:t>Teil C: Lesen (20% - 12 Punkte)</a:t>
            </a:r>
          </a:p>
          <a:p>
            <a:pPr marL="0" indent="0">
              <a:buNone/>
            </a:pPr>
            <a:endParaRPr lang="de-DE" sz="1400" dirty="0"/>
          </a:p>
          <a:p>
            <a:pPr marL="0" indent="0">
              <a:buNone/>
            </a:pPr>
            <a:r>
              <a:rPr lang="de-DE" sz="2500" b="1" dirty="0"/>
              <a:t>Teil D: Schreiben (40% - 24 Punkte)</a:t>
            </a:r>
            <a:r>
              <a:rPr lang="de-DE" sz="2500" dirty="0"/>
              <a:t> </a:t>
            </a:r>
          </a:p>
          <a:p>
            <a:pPr marL="0" indent="0">
              <a:buNone/>
            </a:pPr>
            <a:endParaRPr lang="de-DE" sz="2700" u="sng" dirty="0"/>
          </a:p>
          <a:p>
            <a:pPr marL="0" indent="0">
              <a:buNone/>
            </a:pPr>
            <a:r>
              <a:rPr lang="de-DE" sz="2700" u="sng" dirty="0"/>
              <a:t>Termin:</a:t>
            </a:r>
          </a:p>
          <a:p>
            <a:pPr marL="0" indent="0">
              <a:buNone/>
            </a:pPr>
            <a:r>
              <a:rPr lang="de-DE" sz="2700" dirty="0"/>
              <a:t>Dienstag, 25. Juni 2024</a:t>
            </a:r>
          </a:p>
          <a:p>
            <a:pPr marL="0" indent="0">
              <a:buNone/>
            </a:pPr>
            <a:r>
              <a:rPr lang="de-DE" sz="2700" dirty="0"/>
              <a:t>Arbeitszeit 195 Minuten</a:t>
            </a:r>
          </a:p>
          <a:p>
            <a:pPr marL="0" indent="0">
              <a:buNone/>
            </a:pPr>
            <a:endParaRPr lang="de-DE" sz="2500" dirty="0"/>
          </a:p>
          <a:p>
            <a:pPr marL="0" indent="0">
              <a:buNone/>
            </a:pPr>
            <a:endParaRPr lang="de-DE" sz="2500" dirty="0"/>
          </a:p>
          <a:p>
            <a:pPr marL="0" indent="0">
              <a:buNone/>
            </a:pPr>
            <a:endParaRPr lang="de-DE" sz="2500" u="sng" dirty="0"/>
          </a:p>
        </p:txBody>
      </p:sp>
      <p:sp>
        <p:nvSpPr>
          <p:cNvPr id="5" name="Datumsplatzhalter 4"/>
          <p:cNvSpPr>
            <a:spLocks noGrp="1"/>
          </p:cNvSpPr>
          <p:nvPr>
            <p:ph type="dt" sz="half" idx="10"/>
          </p:nvPr>
        </p:nvSpPr>
        <p:spPr/>
        <p:txBody>
          <a:bodyPr/>
          <a:lstStyle/>
          <a:p>
            <a:fld id="{43679EA4-90BF-4E80-B317-A4138E31C094}" type="datetime1">
              <a:rPr lang="de-DE" smtClean="0"/>
              <a:pPr/>
              <a:t>01.02.24</a:t>
            </a:fld>
            <a:endParaRPr lang="de-DE"/>
          </a:p>
        </p:txBody>
      </p:sp>
      <p:sp>
        <p:nvSpPr>
          <p:cNvPr id="7" name="Foliennummernplatzhalter 6"/>
          <p:cNvSpPr>
            <a:spLocks noGrp="1"/>
          </p:cNvSpPr>
          <p:nvPr>
            <p:ph type="sldNum" sz="quarter" idx="12"/>
          </p:nvPr>
        </p:nvSpPr>
        <p:spPr/>
        <p:txBody>
          <a:bodyPr/>
          <a:lstStyle/>
          <a:p>
            <a:fld id="{0B2AE41A-2C2E-4FE8-80A7-AFD56F91C60F}" type="slidenum">
              <a:rPr lang="de-DE" smtClean="0"/>
              <a:pPr/>
              <a:t>4</a:t>
            </a:fld>
            <a:endParaRPr lang="de-DE"/>
          </a:p>
        </p:txBody>
      </p:sp>
      <p:sp>
        <p:nvSpPr>
          <p:cNvPr id="6" name="Textfeld 5">
            <a:extLst>
              <a:ext uri="{FF2B5EF4-FFF2-40B4-BE49-F238E27FC236}">
                <a16:creationId xmlns:a16="http://schemas.microsoft.com/office/drawing/2014/main" id="{FB247D1D-F1F0-431B-8D43-EA390DB712DF}"/>
              </a:ext>
            </a:extLst>
          </p:cNvPr>
          <p:cNvSpPr txBox="1"/>
          <p:nvPr/>
        </p:nvSpPr>
        <p:spPr>
          <a:xfrm>
            <a:off x="5004048" y="4996190"/>
            <a:ext cx="3496065" cy="523220"/>
          </a:xfrm>
          <a:prstGeom prst="rect">
            <a:avLst/>
          </a:prstGeom>
          <a:noFill/>
          <a:ln>
            <a:solidFill>
              <a:schemeClr val="tx1"/>
            </a:solidFill>
          </a:ln>
        </p:spPr>
        <p:txBody>
          <a:bodyPr wrap="square" rtlCol="0">
            <a:spAutoFit/>
          </a:bodyPr>
          <a:lstStyle/>
          <a:p>
            <a:r>
              <a:rPr lang="de-DE" sz="1400"/>
              <a:t>In allen vier Teilen darf ein deutschsprachiges Wörterbuch verwendet werden.</a:t>
            </a:r>
          </a:p>
        </p:txBody>
      </p:sp>
    </p:spTree>
    <p:extLst>
      <p:ext uri="{BB962C8B-B14F-4D97-AF65-F5344CB8AC3E}">
        <p14:creationId xmlns:p14="http://schemas.microsoft.com/office/powerpoint/2010/main" val="2429177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502956" cy="1143000"/>
          </a:xfrm>
          <a:solidFill>
            <a:schemeClr val="accent6">
              <a:lumMod val="60000"/>
              <a:lumOff val="40000"/>
            </a:schemeClr>
          </a:solidFill>
        </p:spPr>
        <p:txBody>
          <a:bodyPr>
            <a:normAutofit fontScale="90000"/>
          </a:bodyPr>
          <a:lstStyle/>
          <a:p>
            <a:r>
              <a:rPr lang="de-DE"/>
              <a:t>Deutsch als Zweitsprache</a:t>
            </a:r>
          </a:p>
        </p:txBody>
      </p:sp>
      <p:sp>
        <p:nvSpPr>
          <p:cNvPr id="5" name="Inhaltsplatzhalter 4">
            <a:extLst>
              <a:ext uri="{FF2B5EF4-FFF2-40B4-BE49-F238E27FC236}">
                <a16:creationId xmlns:a16="http://schemas.microsoft.com/office/drawing/2014/main" id="{B58782ED-0758-43ED-87B3-2B8DE64BB3AB}"/>
              </a:ext>
            </a:extLst>
          </p:cNvPr>
          <p:cNvSpPr>
            <a:spLocks noGrp="1"/>
          </p:cNvSpPr>
          <p:nvPr>
            <p:ph sz="half" idx="1"/>
          </p:nvPr>
        </p:nvSpPr>
        <p:spPr>
          <a:xfrm>
            <a:off x="457200" y="1600200"/>
            <a:ext cx="6419056" cy="4525963"/>
          </a:xfrm>
        </p:spPr>
        <p:txBody>
          <a:bodyPr>
            <a:normAutofit fontScale="47500" lnSpcReduction="20000"/>
          </a:bodyPr>
          <a:lstStyle/>
          <a:p>
            <a:pPr marL="0" indent="0">
              <a:buNone/>
            </a:pPr>
            <a:r>
              <a:rPr lang="de-DE" sz="7500" b="1" dirty="0"/>
              <a:t>Mündliche Prüfung</a:t>
            </a:r>
          </a:p>
          <a:p>
            <a:pPr marL="0" indent="0">
              <a:buNone/>
            </a:pPr>
            <a:r>
              <a:rPr lang="de-DE" sz="4400" b="1" dirty="0"/>
              <a:t>(Einzelprüfung, 15 Minuten)</a:t>
            </a:r>
          </a:p>
          <a:p>
            <a:pPr marL="0" indent="0">
              <a:buNone/>
            </a:pPr>
            <a:endParaRPr lang="de-DE" sz="2800" b="1" dirty="0"/>
          </a:p>
          <a:p>
            <a:pPr marL="0" indent="0">
              <a:buNone/>
            </a:pPr>
            <a:endParaRPr lang="de-DE" sz="2800" b="1" dirty="0"/>
          </a:p>
          <a:p>
            <a:pPr marL="0" indent="0" algn="l">
              <a:buNone/>
            </a:pPr>
            <a:r>
              <a:rPr lang="de-DE" sz="5300" b="1" i="0" dirty="0">
                <a:effectLst/>
              </a:rPr>
              <a:t>Referat</a:t>
            </a:r>
          </a:p>
          <a:p>
            <a:pPr marL="0" indent="0" algn="l">
              <a:buNone/>
            </a:pPr>
            <a:r>
              <a:rPr lang="de-DE" sz="5300" b="1" i="0" dirty="0">
                <a:effectLst/>
              </a:rPr>
              <a:t>kurzes inhaltliches Gespräch</a:t>
            </a:r>
          </a:p>
          <a:p>
            <a:pPr marL="0" indent="0" algn="l">
              <a:buNone/>
            </a:pPr>
            <a:r>
              <a:rPr lang="de-DE" sz="5300" b="1" i="0" dirty="0">
                <a:effectLst/>
              </a:rPr>
              <a:t>Bildergeschichte</a:t>
            </a:r>
          </a:p>
          <a:p>
            <a:pPr marL="0" indent="0" algn="l">
              <a:buNone/>
            </a:pPr>
            <a:r>
              <a:rPr lang="de-DE" sz="5300" b="1" i="0" dirty="0">
                <a:effectLst/>
              </a:rPr>
              <a:t>Bildbetrachtung</a:t>
            </a:r>
          </a:p>
          <a:p>
            <a:pPr marL="0" indent="0">
              <a:buNone/>
            </a:pPr>
            <a:endParaRPr lang="de-DE" sz="2800" dirty="0"/>
          </a:p>
          <a:p>
            <a:pPr marL="0" indent="0">
              <a:buNone/>
            </a:pPr>
            <a:endParaRPr lang="de-DE" sz="2800" dirty="0"/>
          </a:p>
          <a:p>
            <a:pPr marL="0" indent="0">
              <a:buNone/>
            </a:pPr>
            <a:endParaRPr lang="de-DE" dirty="0"/>
          </a:p>
          <a:p>
            <a:pPr marL="0" indent="0">
              <a:buNone/>
            </a:pPr>
            <a:endParaRPr lang="de-DE" sz="2800" dirty="0"/>
          </a:p>
          <a:p>
            <a:pPr marL="0" indent="0">
              <a:buNone/>
            </a:pPr>
            <a:r>
              <a:rPr lang="de-DE" sz="5300" u="sng" dirty="0"/>
              <a:t>Termine:</a:t>
            </a:r>
          </a:p>
          <a:p>
            <a:pPr marL="0" indent="0">
              <a:buNone/>
            </a:pPr>
            <a:r>
              <a:rPr lang="de-DE" sz="5300" dirty="0"/>
              <a:t>Juni/Juli 2024</a:t>
            </a:r>
          </a:p>
          <a:p>
            <a:pPr marL="0" indent="0">
              <a:buNone/>
            </a:pPr>
            <a:r>
              <a:rPr lang="de-DE" sz="2800" dirty="0"/>
              <a:t>(die genauen Termine erhalten die </a:t>
            </a:r>
            <a:r>
              <a:rPr lang="de-DE" sz="2800" dirty="0" err="1"/>
              <a:t>Schüler:innen</a:t>
            </a:r>
            <a:r>
              <a:rPr lang="de-DE" sz="2800" dirty="0"/>
              <a:t> nach den Osterferien)</a:t>
            </a:r>
          </a:p>
          <a:p>
            <a:endParaRPr lang="de-DE" dirty="0"/>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5</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439941"/>
            <a:ext cx="2914650" cy="981075"/>
          </a:xfrm>
          <a:prstGeom prst="rect">
            <a:avLst/>
          </a:prstGeom>
          <a:noFill/>
          <a:ln>
            <a:noFill/>
          </a:ln>
        </p:spPr>
      </p:pic>
    </p:spTree>
    <p:extLst>
      <p:ext uri="{BB962C8B-B14F-4D97-AF65-F5344CB8AC3E}">
        <p14:creationId xmlns:p14="http://schemas.microsoft.com/office/powerpoint/2010/main" val="2952472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502956" cy="1143000"/>
          </a:xfrm>
          <a:solidFill>
            <a:schemeClr val="accent6">
              <a:lumMod val="60000"/>
              <a:lumOff val="40000"/>
            </a:schemeClr>
          </a:solidFill>
        </p:spPr>
        <p:txBody>
          <a:bodyPr>
            <a:normAutofit fontScale="90000"/>
          </a:bodyPr>
          <a:lstStyle/>
          <a:p>
            <a:r>
              <a:rPr lang="de-DE"/>
              <a:t>Deutsch als Zweitsprache</a:t>
            </a:r>
          </a:p>
        </p:txBody>
      </p:sp>
      <p:sp>
        <p:nvSpPr>
          <p:cNvPr id="8" name="Inhaltsplatzhalter 7">
            <a:extLst>
              <a:ext uri="{FF2B5EF4-FFF2-40B4-BE49-F238E27FC236}">
                <a16:creationId xmlns:a16="http://schemas.microsoft.com/office/drawing/2014/main" id="{422FADC3-0DBA-4A77-9EEA-21E029E77245}"/>
              </a:ext>
            </a:extLst>
          </p:cNvPr>
          <p:cNvSpPr>
            <a:spLocks noGrp="1"/>
          </p:cNvSpPr>
          <p:nvPr>
            <p:ph sz="half" idx="2"/>
          </p:nvPr>
        </p:nvSpPr>
        <p:spPr>
          <a:xfrm>
            <a:off x="457200" y="1600200"/>
            <a:ext cx="8229600" cy="4525963"/>
          </a:xfrm>
        </p:spPr>
        <p:txBody>
          <a:bodyPr>
            <a:normAutofit fontScale="25000" lnSpcReduction="20000"/>
          </a:bodyPr>
          <a:lstStyle/>
          <a:p>
            <a:pPr marL="0" indent="0">
              <a:buNone/>
            </a:pPr>
            <a:r>
              <a:rPr lang="de-DE" sz="10800" b="1" dirty="0"/>
              <a:t>Schriftliche Prüfung</a:t>
            </a:r>
          </a:p>
          <a:p>
            <a:pPr marL="0" indent="0">
              <a:buNone/>
            </a:pPr>
            <a:endParaRPr lang="de-DE" sz="4800" dirty="0"/>
          </a:p>
          <a:p>
            <a:pPr marL="0" indent="0">
              <a:buNone/>
            </a:pPr>
            <a:r>
              <a:rPr lang="de-DE" sz="7600" b="1" dirty="0"/>
              <a:t>Teil A: Zuhören (20% - 15 Punkte)</a:t>
            </a:r>
          </a:p>
          <a:p>
            <a:pPr marL="0" indent="0">
              <a:buNone/>
            </a:pPr>
            <a:endParaRPr lang="de-DE" sz="4800" b="1" dirty="0"/>
          </a:p>
          <a:p>
            <a:pPr marL="0" indent="0">
              <a:buNone/>
            </a:pPr>
            <a:r>
              <a:rPr lang="de-DE" sz="7600" b="1" dirty="0"/>
              <a:t>Teil B: Sprachgebrauch   (20% - 15 Punkte)                                                  </a:t>
            </a:r>
          </a:p>
          <a:p>
            <a:pPr marL="0" indent="0">
              <a:buNone/>
            </a:pPr>
            <a:r>
              <a:rPr lang="de-DE" sz="7600" dirty="0"/>
              <a:t>Sprachbetrachtung und Rechtschreibung</a:t>
            </a:r>
          </a:p>
          <a:p>
            <a:pPr marL="0" indent="0">
              <a:buNone/>
            </a:pPr>
            <a:r>
              <a:rPr lang="de-DE" sz="4400" dirty="0"/>
              <a:t>Prüflinge mit anerkannter Legasthenie nehmen nicht am Teil B Rechtschreiben teil. Die Zeit, die die anderen Prüflinge für diesen Teil aufwenden, nutzen Schüler mit anerkannter Legasthenie für ihre anderen Aufgaben. Dies bedeutet, dass alle Prüflinge den gleichen Zeitrahmen für die Bearbeitung der Aufgaben haben.</a:t>
            </a:r>
          </a:p>
          <a:p>
            <a:pPr marL="0" indent="0">
              <a:buNone/>
            </a:pPr>
            <a:endParaRPr lang="de-DE" sz="4800" dirty="0"/>
          </a:p>
          <a:p>
            <a:pPr marL="0" indent="0">
              <a:buNone/>
            </a:pPr>
            <a:r>
              <a:rPr lang="de-DE" sz="7600" b="1" dirty="0"/>
              <a:t>Teil C: Lesen (20% - 15 Punkte)</a:t>
            </a:r>
          </a:p>
          <a:p>
            <a:pPr marL="0" indent="0">
              <a:buNone/>
            </a:pPr>
            <a:endParaRPr lang="de-DE" sz="4800" dirty="0"/>
          </a:p>
          <a:p>
            <a:pPr marL="0" indent="0">
              <a:buNone/>
            </a:pPr>
            <a:r>
              <a:rPr lang="de-DE" sz="7600" b="1" dirty="0"/>
              <a:t>Teil D: Schreiben (40% - 30 Punkte)</a:t>
            </a:r>
            <a:r>
              <a:rPr lang="de-DE" sz="7600" dirty="0"/>
              <a:t> </a:t>
            </a:r>
          </a:p>
          <a:p>
            <a:pPr marL="0" indent="0">
              <a:buNone/>
            </a:pPr>
            <a:endParaRPr lang="de-DE" sz="9600" u="sng" dirty="0"/>
          </a:p>
          <a:p>
            <a:pPr marL="0" indent="0">
              <a:buNone/>
            </a:pPr>
            <a:r>
              <a:rPr lang="de-DE" sz="9600" u="sng" dirty="0"/>
              <a:t>Termin:</a:t>
            </a:r>
          </a:p>
          <a:p>
            <a:pPr marL="0" indent="0">
              <a:buNone/>
            </a:pPr>
            <a:r>
              <a:rPr lang="de-DE" sz="9600" dirty="0"/>
              <a:t>Dienstag, 24. Juni 2024</a:t>
            </a:r>
          </a:p>
          <a:p>
            <a:pPr marL="0" indent="0">
              <a:buNone/>
            </a:pPr>
            <a:r>
              <a:rPr lang="de-DE" sz="9600" dirty="0"/>
              <a:t>Arbeitszeit 150 Minuten</a:t>
            </a:r>
          </a:p>
          <a:p>
            <a:pPr marL="0" indent="0">
              <a:buNone/>
            </a:pPr>
            <a:endParaRPr lang="de-DE" sz="5300" b="1" dirty="0"/>
          </a:p>
          <a:p>
            <a:pPr marL="0" indent="0">
              <a:buNone/>
            </a:pPr>
            <a:endParaRPr lang="de-DE" sz="5300" b="1" dirty="0"/>
          </a:p>
          <a:p>
            <a:pPr marL="0" indent="0">
              <a:buNone/>
            </a:pPr>
            <a:endParaRPr lang="de-DE" sz="5300" dirty="0"/>
          </a:p>
          <a:p>
            <a:endParaRPr lang="de-DE" dirty="0"/>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6</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439941"/>
            <a:ext cx="2914650" cy="981075"/>
          </a:xfrm>
          <a:prstGeom prst="rect">
            <a:avLst/>
          </a:prstGeom>
          <a:noFill/>
          <a:ln>
            <a:noFill/>
          </a:ln>
        </p:spPr>
      </p:pic>
      <p:sp>
        <p:nvSpPr>
          <p:cNvPr id="9" name="Textfeld 8">
            <a:extLst>
              <a:ext uri="{FF2B5EF4-FFF2-40B4-BE49-F238E27FC236}">
                <a16:creationId xmlns:a16="http://schemas.microsoft.com/office/drawing/2014/main" id="{4BA8548C-123F-3449-9461-0EFCB76E4EC4}"/>
              </a:ext>
            </a:extLst>
          </p:cNvPr>
          <p:cNvSpPr txBox="1"/>
          <p:nvPr/>
        </p:nvSpPr>
        <p:spPr>
          <a:xfrm>
            <a:off x="5004048" y="4996190"/>
            <a:ext cx="3496065" cy="738664"/>
          </a:xfrm>
          <a:prstGeom prst="rect">
            <a:avLst/>
          </a:prstGeom>
          <a:noFill/>
          <a:ln>
            <a:solidFill>
              <a:schemeClr val="tx1"/>
            </a:solidFill>
          </a:ln>
        </p:spPr>
        <p:txBody>
          <a:bodyPr wrap="square" rtlCol="0">
            <a:spAutoFit/>
          </a:bodyPr>
          <a:lstStyle/>
          <a:p>
            <a:r>
              <a:rPr lang="de-DE" sz="1400"/>
              <a:t>In allen vier Teilen darf ein deutschsprachiges </a:t>
            </a:r>
            <a:r>
              <a:rPr lang="de-DE" sz="1400" b="1" u="sng"/>
              <a:t>oder</a:t>
            </a:r>
            <a:r>
              <a:rPr lang="de-DE" sz="1400"/>
              <a:t> ein zweisprachiges Wörterbuch verwendet werden.</a:t>
            </a:r>
          </a:p>
        </p:txBody>
      </p:sp>
    </p:spTree>
    <p:extLst>
      <p:ext uri="{BB962C8B-B14F-4D97-AF65-F5344CB8AC3E}">
        <p14:creationId xmlns:p14="http://schemas.microsoft.com/office/powerpoint/2010/main" val="3472912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410944" cy="1143000"/>
          </a:xfrm>
          <a:solidFill>
            <a:schemeClr val="accent6">
              <a:lumMod val="60000"/>
              <a:lumOff val="40000"/>
            </a:schemeClr>
          </a:solidFill>
        </p:spPr>
        <p:txBody>
          <a:bodyPr>
            <a:normAutofit/>
          </a:bodyPr>
          <a:lstStyle/>
          <a:p>
            <a:r>
              <a:rPr lang="de-DE"/>
              <a:t>Muttersprache</a:t>
            </a:r>
          </a:p>
        </p:txBody>
      </p:sp>
      <p:pic>
        <p:nvPicPr>
          <p:cNvPr id="8" name="Grafik 7"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332656"/>
            <a:ext cx="2914650" cy="981075"/>
          </a:xfrm>
          <a:prstGeom prst="rect">
            <a:avLst/>
          </a:prstGeom>
          <a:noFill/>
          <a:ln>
            <a:noFill/>
          </a:ln>
        </p:spPr>
      </p:pic>
      <p:sp>
        <p:nvSpPr>
          <p:cNvPr id="4" name="Inhaltsplatzhalter 3"/>
          <p:cNvSpPr>
            <a:spLocks noGrp="1"/>
          </p:cNvSpPr>
          <p:nvPr>
            <p:ph sz="half" idx="2"/>
          </p:nvPr>
        </p:nvSpPr>
        <p:spPr>
          <a:xfrm>
            <a:off x="461043" y="1684637"/>
            <a:ext cx="8291264" cy="4525963"/>
          </a:xfrm>
        </p:spPr>
        <p:txBody>
          <a:bodyPr>
            <a:normAutofit fontScale="85000" lnSpcReduction="20000"/>
          </a:bodyPr>
          <a:lstStyle/>
          <a:p>
            <a:pPr marL="0" indent="0">
              <a:buNone/>
            </a:pPr>
            <a:r>
              <a:rPr lang="de-DE" sz="3500" b="1" dirty="0"/>
              <a:t>Schriftliche Prüfung</a:t>
            </a:r>
          </a:p>
          <a:p>
            <a:pPr marL="0" indent="0">
              <a:buNone/>
            </a:pPr>
            <a:endParaRPr lang="de-DE" sz="1500" dirty="0"/>
          </a:p>
          <a:p>
            <a:pPr marL="0" indent="0">
              <a:buNone/>
            </a:pPr>
            <a:r>
              <a:rPr lang="de-DE" sz="2500" b="1" dirty="0"/>
              <a:t>Teil A: Wortschatzkenntnisse und </a:t>
            </a:r>
          </a:p>
          <a:p>
            <a:pPr marL="0" indent="0">
              <a:buNone/>
            </a:pPr>
            <a:r>
              <a:rPr lang="de-DE" sz="2500" b="1" dirty="0"/>
              <a:t>            textgebundenes Schreiben</a:t>
            </a:r>
          </a:p>
          <a:p>
            <a:pPr marL="0" indent="0">
              <a:buNone/>
            </a:pPr>
            <a:br>
              <a:rPr lang="de-DE" sz="2500" dirty="0"/>
            </a:br>
            <a:r>
              <a:rPr lang="de-DE" sz="2500" b="1" dirty="0"/>
              <a:t>Teil B: Impulsgesteuertes Schreiben und </a:t>
            </a:r>
          </a:p>
          <a:p>
            <a:pPr marL="0" indent="0">
              <a:buNone/>
            </a:pPr>
            <a:r>
              <a:rPr lang="de-DE" sz="2500" b="1" dirty="0"/>
              <a:t>            freies Schreiben</a:t>
            </a:r>
            <a:endParaRPr lang="de-DE" sz="2200" dirty="0"/>
          </a:p>
          <a:p>
            <a:pPr marL="0" indent="0">
              <a:buNone/>
            </a:pPr>
            <a:r>
              <a:rPr lang="de-DE" sz="2100" dirty="0"/>
              <a:t>Das Fach Muttersprache tritt für </a:t>
            </a:r>
            <a:r>
              <a:rPr lang="de-DE" sz="2100" dirty="0" err="1"/>
              <a:t>Schüler:innen</a:t>
            </a:r>
            <a:r>
              <a:rPr lang="de-DE" sz="2100" dirty="0"/>
              <a:t> auf Antrag der Erziehungsberechtigen an die Stelle des Faches Englisch, wenn das Staatsministerium einen Korrektor anbieten kann. Um eine </a:t>
            </a:r>
            <a:r>
              <a:rPr lang="de-DE" sz="2100" dirty="0" err="1"/>
              <a:t>Jahresfortgangsnote</a:t>
            </a:r>
            <a:r>
              <a:rPr lang="de-DE" sz="2100" dirty="0"/>
              <a:t> zu erhalten, findet eine besondere Leistungsfeststellung am Mittwoch, den 20. März 2024, statt.</a:t>
            </a:r>
          </a:p>
          <a:p>
            <a:pPr marL="0" indent="0">
              <a:buNone/>
            </a:pPr>
            <a:endParaRPr lang="de-DE" sz="2500" u="sng" dirty="0"/>
          </a:p>
          <a:p>
            <a:pPr marL="0" indent="0">
              <a:buNone/>
            </a:pPr>
            <a:r>
              <a:rPr lang="de-DE" sz="2700" u="sng" dirty="0"/>
              <a:t>Termin</a:t>
            </a:r>
            <a:r>
              <a:rPr lang="de-DE" sz="2700" dirty="0"/>
              <a:t>:</a:t>
            </a:r>
          </a:p>
          <a:p>
            <a:pPr marL="0" indent="0">
              <a:buNone/>
            </a:pPr>
            <a:r>
              <a:rPr lang="de-DE" sz="2700" dirty="0"/>
              <a:t>Freitag, 21. Juni 2024</a:t>
            </a:r>
          </a:p>
          <a:p>
            <a:pPr marL="0" indent="0">
              <a:buNone/>
            </a:pPr>
            <a:r>
              <a:rPr lang="de-DE" sz="2700" dirty="0"/>
              <a:t>Arbeitszeit 120 Minuten</a:t>
            </a:r>
          </a:p>
          <a:p>
            <a:pPr marL="0" indent="0">
              <a:buNone/>
            </a:pPr>
            <a:endParaRPr lang="de-DE" sz="2500" dirty="0"/>
          </a:p>
          <a:p>
            <a:pPr marL="0" indent="0">
              <a:buNone/>
            </a:pPr>
            <a:endParaRPr lang="de-DE" sz="2500" dirty="0"/>
          </a:p>
          <a:p>
            <a:pPr marL="0" indent="0">
              <a:buNone/>
            </a:pPr>
            <a:endParaRPr lang="de-DE" sz="2500" u="sng" dirty="0"/>
          </a:p>
        </p:txBody>
      </p:sp>
      <p:sp>
        <p:nvSpPr>
          <p:cNvPr id="5" name="Datumsplatzhalter 4"/>
          <p:cNvSpPr>
            <a:spLocks noGrp="1"/>
          </p:cNvSpPr>
          <p:nvPr>
            <p:ph type="dt" sz="half" idx="10"/>
          </p:nvPr>
        </p:nvSpPr>
        <p:spPr/>
        <p:txBody>
          <a:bodyPr/>
          <a:lstStyle/>
          <a:p>
            <a:fld id="{43679EA4-90BF-4E80-B317-A4138E31C094}" type="datetime1">
              <a:rPr lang="de-DE" smtClean="0"/>
              <a:pPr/>
              <a:t>01.02.24</a:t>
            </a:fld>
            <a:endParaRPr lang="de-DE"/>
          </a:p>
        </p:txBody>
      </p:sp>
      <p:sp>
        <p:nvSpPr>
          <p:cNvPr id="7" name="Foliennummernplatzhalter 6"/>
          <p:cNvSpPr>
            <a:spLocks noGrp="1"/>
          </p:cNvSpPr>
          <p:nvPr>
            <p:ph type="sldNum" sz="quarter" idx="12"/>
          </p:nvPr>
        </p:nvSpPr>
        <p:spPr/>
        <p:txBody>
          <a:bodyPr/>
          <a:lstStyle/>
          <a:p>
            <a:fld id="{0B2AE41A-2C2E-4FE8-80A7-AFD56F91C60F}" type="slidenum">
              <a:rPr lang="de-DE" smtClean="0"/>
              <a:pPr/>
              <a:t>7</a:t>
            </a:fld>
            <a:endParaRPr lang="de-DE"/>
          </a:p>
        </p:txBody>
      </p:sp>
    </p:spTree>
    <p:extLst>
      <p:ext uri="{BB962C8B-B14F-4D97-AF65-F5344CB8AC3E}">
        <p14:creationId xmlns:p14="http://schemas.microsoft.com/office/powerpoint/2010/main" val="3268556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410944" cy="1143000"/>
          </a:xfrm>
          <a:solidFill>
            <a:schemeClr val="accent6">
              <a:lumMod val="60000"/>
              <a:lumOff val="40000"/>
            </a:schemeClr>
          </a:solidFill>
        </p:spPr>
        <p:txBody>
          <a:bodyPr/>
          <a:lstStyle/>
          <a:p>
            <a:r>
              <a:rPr lang="de-DE"/>
              <a:t>Mathematik</a:t>
            </a:r>
          </a:p>
        </p:txBody>
      </p:sp>
      <p:pic>
        <p:nvPicPr>
          <p:cNvPr id="8" name="Grafik 7"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332656"/>
            <a:ext cx="2914650" cy="981075"/>
          </a:xfrm>
          <a:prstGeom prst="rect">
            <a:avLst/>
          </a:prstGeom>
          <a:noFill/>
          <a:ln>
            <a:noFill/>
          </a:ln>
        </p:spPr>
      </p:pic>
      <p:sp>
        <p:nvSpPr>
          <p:cNvPr id="4" name="Inhaltsplatzhalter 3"/>
          <p:cNvSpPr>
            <a:spLocks noGrp="1"/>
          </p:cNvSpPr>
          <p:nvPr>
            <p:ph sz="half" idx="2"/>
          </p:nvPr>
        </p:nvSpPr>
        <p:spPr>
          <a:xfrm>
            <a:off x="457200" y="1600200"/>
            <a:ext cx="8291264" cy="4525963"/>
          </a:xfrm>
        </p:spPr>
        <p:txBody>
          <a:bodyPr>
            <a:normAutofit fontScale="85000" lnSpcReduction="10000"/>
          </a:bodyPr>
          <a:lstStyle/>
          <a:p>
            <a:pPr marL="0" indent="0">
              <a:buNone/>
            </a:pPr>
            <a:r>
              <a:rPr lang="de-DE" sz="3500" b="1" dirty="0"/>
              <a:t>Schriftliche Prüfung</a:t>
            </a:r>
          </a:p>
          <a:p>
            <a:pPr marL="0" indent="0">
              <a:buNone/>
            </a:pPr>
            <a:endParaRPr lang="de-DE" sz="1500" dirty="0"/>
          </a:p>
          <a:p>
            <a:pPr marL="0" indent="0">
              <a:buNone/>
            </a:pPr>
            <a:r>
              <a:rPr lang="de-DE" sz="2500" b="1" dirty="0"/>
              <a:t>Teil A: Kopfrechnen                                                               08:30 – 09:00 Uhr</a:t>
            </a:r>
          </a:p>
          <a:p>
            <a:pPr marL="0" indent="0">
              <a:buNone/>
            </a:pPr>
            <a:r>
              <a:rPr lang="de-DE" sz="1600" dirty="0"/>
              <a:t>Taschenrechner und Formelsammlung dürfen nicht verwendet werden!</a:t>
            </a:r>
          </a:p>
          <a:p>
            <a:pPr marL="0" indent="0">
              <a:buNone/>
            </a:pPr>
            <a:br>
              <a:rPr lang="de-DE" sz="2500" dirty="0"/>
            </a:br>
            <a:r>
              <a:rPr lang="de-DE" sz="2500" b="1" dirty="0"/>
              <a:t>Teil B: Hauptteil                                                                      09:10 – 10:40 Uhr</a:t>
            </a:r>
          </a:p>
          <a:p>
            <a:pPr marL="0" indent="0">
              <a:buNone/>
            </a:pPr>
            <a:r>
              <a:rPr lang="de-DE" sz="2500" dirty="0"/>
              <a:t>Eine von zwei Aufgabengruppen muss bearbeitet werden. </a:t>
            </a:r>
          </a:p>
          <a:p>
            <a:pPr marL="0" indent="0">
              <a:buNone/>
            </a:pPr>
            <a:r>
              <a:rPr lang="de-DE" sz="2500" dirty="0"/>
              <a:t>Diese wird von der Prüfungskommission ausgewählt.</a:t>
            </a:r>
          </a:p>
          <a:p>
            <a:pPr marL="0" indent="0">
              <a:buNone/>
            </a:pPr>
            <a:r>
              <a:rPr lang="de-DE" sz="1600" dirty="0"/>
              <a:t>Taschenrechner und Formelsammlung dürfen verwendet werden, müssen aber an Bayerischen Mittelschulen zugelassen sein.</a:t>
            </a:r>
          </a:p>
          <a:p>
            <a:pPr marL="0" indent="0">
              <a:buNone/>
            </a:pPr>
            <a:endParaRPr lang="de-DE" sz="1500" dirty="0"/>
          </a:p>
          <a:p>
            <a:pPr marL="0" indent="0">
              <a:buNone/>
            </a:pPr>
            <a:r>
              <a:rPr lang="de-DE" sz="2500" u="sng" dirty="0"/>
              <a:t>Termin:</a:t>
            </a:r>
          </a:p>
          <a:p>
            <a:pPr marL="0" indent="0">
              <a:buNone/>
            </a:pPr>
            <a:r>
              <a:rPr lang="de-DE" sz="2500" dirty="0"/>
              <a:t>Mittwoch, 26 . Juni 2024</a:t>
            </a:r>
          </a:p>
          <a:p>
            <a:pPr marL="0" indent="0">
              <a:buNone/>
            </a:pPr>
            <a:r>
              <a:rPr lang="de-DE" sz="2500" dirty="0"/>
              <a:t>Arbeitszeit 120 Minuten</a:t>
            </a:r>
          </a:p>
          <a:p>
            <a:pPr marL="0" indent="0">
              <a:buNone/>
            </a:pPr>
            <a:endParaRPr lang="de-DE" sz="2500" dirty="0"/>
          </a:p>
          <a:p>
            <a:pPr marL="0" indent="0">
              <a:buNone/>
            </a:pPr>
            <a:endParaRPr lang="de-DE" sz="2500" dirty="0"/>
          </a:p>
          <a:p>
            <a:pPr marL="0" indent="0">
              <a:buNone/>
            </a:pPr>
            <a:endParaRPr lang="de-DE" sz="2500" u="sng" dirty="0"/>
          </a:p>
        </p:txBody>
      </p:sp>
      <p:sp>
        <p:nvSpPr>
          <p:cNvPr id="5" name="Datumsplatzhalter 4"/>
          <p:cNvSpPr>
            <a:spLocks noGrp="1"/>
          </p:cNvSpPr>
          <p:nvPr>
            <p:ph type="dt" sz="half" idx="10"/>
          </p:nvPr>
        </p:nvSpPr>
        <p:spPr/>
        <p:txBody>
          <a:bodyPr/>
          <a:lstStyle/>
          <a:p>
            <a:fld id="{43679EA4-90BF-4E80-B317-A4138E31C094}" type="datetime1">
              <a:rPr lang="de-DE" smtClean="0"/>
              <a:pPr/>
              <a:t>01.02.24</a:t>
            </a:fld>
            <a:endParaRPr lang="de-DE"/>
          </a:p>
        </p:txBody>
      </p:sp>
      <p:sp>
        <p:nvSpPr>
          <p:cNvPr id="7" name="Foliennummernplatzhalter 6"/>
          <p:cNvSpPr>
            <a:spLocks noGrp="1"/>
          </p:cNvSpPr>
          <p:nvPr>
            <p:ph type="sldNum" sz="quarter" idx="12"/>
          </p:nvPr>
        </p:nvSpPr>
        <p:spPr/>
        <p:txBody>
          <a:bodyPr/>
          <a:lstStyle/>
          <a:p>
            <a:fld id="{0B2AE41A-2C2E-4FE8-80A7-AFD56F91C60F}" type="slidenum">
              <a:rPr lang="de-DE" smtClean="0"/>
              <a:pPr/>
              <a:t>8</a:t>
            </a:fld>
            <a:endParaRPr lang="de-DE"/>
          </a:p>
        </p:txBody>
      </p:sp>
    </p:spTree>
    <p:extLst>
      <p:ext uri="{BB962C8B-B14F-4D97-AF65-F5344CB8AC3E}">
        <p14:creationId xmlns:p14="http://schemas.microsoft.com/office/powerpoint/2010/main" val="1790729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80864" y="305619"/>
            <a:ext cx="5112568" cy="1368152"/>
          </a:xfrm>
          <a:solidFill>
            <a:schemeClr val="accent6">
              <a:lumMod val="60000"/>
              <a:lumOff val="40000"/>
            </a:schemeClr>
          </a:solidFill>
        </p:spPr>
        <p:txBody>
          <a:bodyPr>
            <a:normAutofit/>
          </a:bodyPr>
          <a:lstStyle/>
          <a:p>
            <a:r>
              <a:rPr lang="de-DE"/>
              <a:t>Projektprüfung (1)</a:t>
            </a:r>
          </a:p>
        </p:txBody>
      </p:sp>
      <p:sp>
        <p:nvSpPr>
          <p:cNvPr id="3" name="Untertitel 2"/>
          <p:cNvSpPr>
            <a:spLocks noGrp="1"/>
          </p:cNvSpPr>
          <p:nvPr>
            <p:ph type="subTitle" idx="1"/>
          </p:nvPr>
        </p:nvSpPr>
        <p:spPr>
          <a:xfrm>
            <a:off x="611560" y="2204864"/>
            <a:ext cx="7776864" cy="3960440"/>
          </a:xfrm>
        </p:spPr>
        <p:txBody>
          <a:bodyPr>
            <a:normAutofit fontScale="92500"/>
          </a:bodyPr>
          <a:lstStyle/>
          <a:p>
            <a:pPr algn="l"/>
            <a:r>
              <a:rPr lang="de-DE" sz="2700" b="1" dirty="0">
                <a:solidFill>
                  <a:schemeClr val="tx1"/>
                </a:solidFill>
              </a:rPr>
              <a:t>Arbeitspraktische Prüfung</a:t>
            </a:r>
          </a:p>
          <a:p>
            <a:pPr algn="l"/>
            <a:endParaRPr lang="de-DE" sz="1500" dirty="0">
              <a:solidFill>
                <a:schemeClr val="tx1"/>
              </a:solidFill>
            </a:endParaRPr>
          </a:p>
          <a:p>
            <a:pPr algn="l"/>
            <a:r>
              <a:rPr lang="de-DE" sz="2300" dirty="0">
                <a:solidFill>
                  <a:schemeClr val="tx1"/>
                </a:solidFill>
              </a:rPr>
              <a:t>Die Wahlpflichtfächer Ernährung und Soziales (ES), Technik (T), Wirtschaft und Kommunikation (</a:t>
            </a:r>
            <a:r>
              <a:rPr lang="de-DE" sz="2300" dirty="0" err="1">
                <a:solidFill>
                  <a:schemeClr val="tx1"/>
                </a:solidFill>
              </a:rPr>
              <a:t>WiK</a:t>
            </a:r>
            <a:r>
              <a:rPr lang="de-DE" sz="2300" dirty="0">
                <a:solidFill>
                  <a:schemeClr val="tx1"/>
                </a:solidFill>
              </a:rPr>
              <a:t>) sind mit dem Fach Wirtschaft und Beruf (</a:t>
            </a:r>
            <a:r>
              <a:rPr lang="de-DE" sz="2300" dirty="0" err="1">
                <a:solidFill>
                  <a:schemeClr val="tx1"/>
                </a:solidFill>
              </a:rPr>
              <a:t>WiB</a:t>
            </a:r>
            <a:r>
              <a:rPr lang="de-DE" sz="2300" dirty="0">
                <a:solidFill>
                  <a:schemeClr val="tx1"/>
                </a:solidFill>
              </a:rPr>
              <a:t>) in einer so genannten Projektprüfung kombiniert.</a:t>
            </a:r>
          </a:p>
          <a:p>
            <a:pPr algn="l"/>
            <a:endParaRPr lang="de-DE" sz="2300" dirty="0">
              <a:solidFill>
                <a:schemeClr val="tx1"/>
              </a:solidFill>
            </a:endParaRPr>
          </a:p>
          <a:p>
            <a:pPr algn="l"/>
            <a:r>
              <a:rPr lang="de-DE" sz="2300" u="sng" dirty="0">
                <a:solidFill>
                  <a:schemeClr val="tx1"/>
                </a:solidFill>
              </a:rPr>
              <a:t>Dies bedeutet</a:t>
            </a:r>
            <a:r>
              <a:rPr lang="de-DE" sz="2300" dirty="0">
                <a:solidFill>
                  <a:schemeClr val="tx1"/>
                </a:solidFill>
              </a:rPr>
              <a:t>:</a:t>
            </a:r>
          </a:p>
          <a:p>
            <a:pPr marL="342900" indent="-342900" algn="l">
              <a:buFontTx/>
              <a:buChar char="-"/>
            </a:pPr>
            <a:r>
              <a:rPr lang="de-DE" sz="2300" dirty="0">
                <a:solidFill>
                  <a:schemeClr val="tx1"/>
                </a:solidFill>
              </a:rPr>
              <a:t>Jeder Schüler erhält einen Leittext, der das Thema, das Vorgehen und die Materialien, die abgegeben werden müssen, enthält.</a:t>
            </a:r>
          </a:p>
          <a:p>
            <a:pPr marL="342900" indent="-342900" algn="l">
              <a:buFontTx/>
              <a:buChar char="-"/>
            </a:pPr>
            <a:r>
              <a:rPr lang="de-DE" sz="2300" dirty="0">
                <a:solidFill>
                  <a:schemeClr val="tx1"/>
                </a:solidFill>
              </a:rPr>
              <a:t>Es gibt Gemeinschaftsaufgaben und Einzelaufgaben.</a:t>
            </a:r>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a:p>
        </p:txBody>
      </p:sp>
      <p:sp>
        <p:nvSpPr>
          <p:cNvPr id="6" name="Foliennummernplatzhalter 5"/>
          <p:cNvSpPr>
            <a:spLocks noGrp="1"/>
          </p:cNvSpPr>
          <p:nvPr>
            <p:ph type="sldNum" sz="quarter" idx="12"/>
          </p:nvPr>
        </p:nvSpPr>
        <p:spPr/>
        <p:txBody>
          <a:bodyPr/>
          <a:lstStyle/>
          <a:p>
            <a:fld id="{0B2AE41A-2C2E-4FE8-80A7-AFD56F91C60F}" type="slidenum">
              <a:rPr lang="de-DE" smtClean="0"/>
              <a:pPr/>
              <a:t>9</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spTree>
    <p:extLst>
      <p:ext uri="{BB962C8B-B14F-4D97-AF65-F5344CB8AC3E}">
        <p14:creationId xmlns:p14="http://schemas.microsoft.com/office/powerpoint/2010/main" val="1084957331"/>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5F7A2732AF9AA48B0B9BB5F47B268B1" ma:contentTypeVersion="41" ma:contentTypeDescription="Create a new document." ma:contentTypeScope="" ma:versionID="3a3c98d91ca91f5b7c42bd6f07362637">
  <xsd:schema xmlns:xsd="http://www.w3.org/2001/XMLSchema" xmlns:xs="http://www.w3.org/2001/XMLSchema" xmlns:p="http://schemas.microsoft.com/office/2006/metadata/properties" xmlns:ns3="8a091c5e-81f0-4b7b-b448-f9c2905fa795" xmlns:ns4="aeba6821-f193-4e66-ad9d-16351d0d8871" targetNamespace="http://schemas.microsoft.com/office/2006/metadata/properties" ma:root="true" ma:fieldsID="36a55d624ae50f5d71369b2bddd8a818" ns3:_="" ns4:_="">
    <xsd:import namespace="8a091c5e-81f0-4b7b-b448-f9c2905fa795"/>
    <xsd:import namespace="aeba6821-f193-4e66-ad9d-16351d0d887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Leaders" minOccurs="0"/>
                <xsd:element ref="ns3:Members" minOccurs="0"/>
                <xsd:element ref="ns3:Member_Groups" minOccurs="0"/>
                <xsd:element ref="ns3:Distribution_Groups" minOccurs="0"/>
                <xsd:element ref="ns3:LMS_Mappings" minOccurs="0"/>
                <xsd:element ref="ns3:Invited_Leaders" minOccurs="0"/>
                <xsd:element ref="ns3:Invited_Members" minOccurs="0"/>
                <xsd:element ref="ns3:Self_Registration_Enabled" minOccurs="0"/>
                <xsd:element ref="ns3:Has_Leaders_Only_SectionGroup" minOccurs="0"/>
                <xsd:element ref="ns3:Is_Collaboration_Space_Locked" minOccurs="0"/>
                <xsd:element ref="ns3:IsNotebookLocked" minOccurs="0"/>
                <xsd:element ref="ns3:Teams_Channel_Section_Location" minOccurs="0"/>
                <xsd:element ref="ns3:MediaLengthInSeconds" minOccurs="0"/>
                <xsd:element ref="ns3:Teachers" minOccurs="0"/>
                <xsd:element ref="ns3:Students" minOccurs="0"/>
                <xsd:element ref="ns3:Student_Groups" minOccurs="0"/>
                <xsd:element ref="ns3:Invited_Teachers" minOccurs="0"/>
                <xsd:element ref="ns3:Invited_Students" minOccurs="0"/>
                <xsd:element ref="ns3:Has_Teacher_Only_SectionGroup"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091c5e-81f0-4b7b-b448-f9c2905fa7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NotebookType" ma:index="21" nillable="true" ma:displayName="Notebook Type" ma:internalName="NotebookType">
      <xsd:simpleType>
        <xsd:restriction base="dms:Text"/>
      </xsd:simpleType>
    </xsd:element>
    <xsd:element name="FolderType" ma:index="22" nillable="true" ma:displayName="Folder Type" ma:internalName="FolderType">
      <xsd:simpleType>
        <xsd:restriction base="dms:Text"/>
      </xsd:simpleType>
    </xsd:element>
    <xsd:element name="CultureName" ma:index="23" nillable="true" ma:displayName="Culture Name" ma:internalName="CultureName">
      <xsd:simpleType>
        <xsd:restriction base="dms:Text"/>
      </xsd:simpleType>
    </xsd:element>
    <xsd:element name="AppVersion" ma:index="24" nillable="true" ma:displayName="App Version" ma:internalName="AppVersion">
      <xsd:simpleType>
        <xsd:restriction base="dms:Text"/>
      </xsd:simpleType>
    </xsd:element>
    <xsd:element name="TeamsChannelId" ma:index="25" nillable="true" ma:displayName="Teams Channel Id" ma:internalName="TeamsChannelId">
      <xsd:simpleType>
        <xsd:restriction base="dms:Text"/>
      </xsd:simpleType>
    </xsd:element>
    <xsd:element name="Owner" ma:index="26"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7" nillable="true" ma:displayName="Math Settings" ma:internalName="Math_Settings">
      <xsd:simpleType>
        <xsd:restriction base="dms:Text"/>
      </xsd:simpleType>
    </xsd:element>
    <xsd:element name="DefaultSectionNames" ma:index="28" nillable="true" ma:displayName="Default Section Names" ma:internalName="DefaultSectionNames">
      <xsd:simpleType>
        <xsd:restriction base="dms:Note">
          <xsd:maxLength value="255"/>
        </xsd:restriction>
      </xsd:simpleType>
    </xsd:element>
    <xsd:element name="Templates" ma:index="29" nillable="true" ma:displayName="Templates" ma:internalName="Templates">
      <xsd:simpleType>
        <xsd:restriction base="dms:Note">
          <xsd:maxLength value="255"/>
        </xsd:restriction>
      </xsd:simpleType>
    </xsd:element>
    <xsd:element name="Leaders" ma:index="30"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31"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32"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3" nillable="true" ma:displayName="Distribution Groups" ma:internalName="Distribution_Groups">
      <xsd:simpleType>
        <xsd:restriction base="dms:Note">
          <xsd:maxLength value="255"/>
        </xsd:restriction>
      </xsd:simpleType>
    </xsd:element>
    <xsd:element name="LMS_Mappings" ma:index="34" nillable="true" ma:displayName="LMS Mappings" ma:internalName="LMS_Mappings">
      <xsd:simpleType>
        <xsd:restriction base="dms:Note">
          <xsd:maxLength value="255"/>
        </xsd:restriction>
      </xsd:simpleType>
    </xsd:element>
    <xsd:element name="Invited_Leaders" ma:index="35" nillable="true" ma:displayName="Invited Leaders" ma:internalName="Invited_Leaders">
      <xsd:simpleType>
        <xsd:restriction base="dms:Note">
          <xsd:maxLength value="255"/>
        </xsd:restriction>
      </xsd:simpleType>
    </xsd:element>
    <xsd:element name="Invited_Members" ma:index="36" nillable="true" ma:displayName="Invited Members" ma:internalName="Invited_Members">
      <xsd:simpleType>
        <xsd:restriction base="dms:Note">
          <xsd:maxLength value="255"/>
        </xsd:restriction>
      </xsd:simpleType>
    </xsd:element>
    <xsd:element name="Self_Registration_Enabled" ma:index="37" nillable="true" ma:displayName="Self Registration Enabled" ma:internalName="Self_Registration_Enabled">
      <xsd:simpleType>
        <xsd:restriction base="dms:Boolean"/>
      </xsd:simpleType>
    </xsd:element>
    <xsd:element name="Has_Leaders_Only_SectionGroup" ma:index="38" nillable="true" ma:displayName="Has Leaders Only SectionGroup" ma:internalName="Has_Leaders_Only_SectionGroup">
      <xsd:simpleType>
        <xsd:restriction base="dms:Boolean"/>
      </xsd:simpleType>
    </xsd:element>
    <xsd:element name="Is_Collaboration_Space_Locked" ma:index="39" nillable="true" ma:displayName="Is Collaboration Space Locked" ma:internalName="Is_Collaboration_Space_Locked">
      <xsd:simpleType>
        <xsd:restriction base="dms:Boolean"/>
      </xsd:simpleType>
    </xsd:element>
    <xsd:element name="IsNotebookLocked" ma:index="40" nillable="true" ma:displayName="Is Notebook Locked" ma:internalName="IsNotebookLocked">
      <xsd:simpleType>
        <xsd:restriction base="dms:Boolean"/>
      </xsd:simpleType>
    </xsd:element>
    <xsd:element name="Teams_Channel_Section_Location" ma:index="41" nillable="true" ma:displayName="Teams Channel Section Location" ma:internalName="Teams_Channel_Section_Location">
      <xsd:simpleType>
        <xsd:restriction base="dms:Text"/>
      </xsd:simpleType>
    </xsd:element>
    <xsd:element name="MediaLengthInSeconds" ma:index="42" nillable="true" ma:displayName="Length (seconds)" ma:internalName="MediaLengthInSeconds" ma:readOnly="true">
      <xsd:simpleType>
        <xsd:restriction base="dms:Unknown"/>
      </xsd:simpleType>
    </xsd:element>
    <xsd:element name="Teachers" ma:index="4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4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4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46" nillable="true" ma:displayName="Invited Teachers" ma:internalName="Invited_Teachers">
      <xsd:simpleType>
        <xsd:restriction base="dms:Note">
          <xsd:maxLength value="255"/>
        </xsd:restriction>
      </xsd:simpleType>
    </xsd:element>
    <xsd:element name="Invited_Students" ma:index="47" nillable="true" ma:displayName="Invited Students" ma:internalName="Invited_Students">
      <xsd:simpleType>
        <xsd:restriction base="dms:Note">
          <xsd:maxLength value="255"/>
        </xsd:restriction>
      </xsd:simpleType>
    </xsd:element>
    <xsd:element name="Has_Teacher_Only_SectionGroup" ma:index="48" nillable="true" ma:displayName="Has Teacher Only SectionGroup" ma:internalName="Has_Teacher_Only_SectionGroup">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eba6821-f193-4e66-ad9d-16351d0d887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eams_Channel_Section_Location xmlns="8a091c5e-81f0-4b7b-b448-f9c2905fa795" xsi:nil="true"/>
    <LMS_Mappings xmlns="8a091c5e-81f0-4b7b-b448-f9c2905fa795" xsi:nil="true"/>
    <Invited_Students xmlns="8a091c5e-81f0-4b7b-b448-f9c2905fa795" xsi:nil="true"/>
    <CultureName xmlns="8a091c5e-81f0-4b7b-b448-f9c2905fa795" xsi:nil="true"/>
    <Students xmlns="8a091c5e-81f0-4b7b-b448-f9c2905fa795">
      <UserInfo>
        <DisplayName/>
        <AccountId xsi:nil="true"/>
        <AccountType/>
      </UserInfo>
    </Students>
    <Student_Groups xmlns="8a091c5e-81f0-4b7b-b448-f9c2905fa795">
      <UserInfo>
        <DisplayName/>
        <AccountId xsi:nil="true"/>
        <AccountType/>
      </UserInfo>
    </Student_Groups>
    <DefaultSectionNames xmlns="8a091c5e-81f0-4b7b-b448-f9c2905fa795" xsi:nil="true"/>
    <Invited_Members xmlns="8a091c5e-81f0-4b7b-b448-f9c2905fa795" xsi:nil="true"/>
    <Is_Collaboration_Space_Locked xmlns="8a091c5e-81f0-4b7b-b448-f9c2905fa795" xsi:nil="true"/>
    <Leaders xmlns="8a091c5e-81f0-4b7b-b448-f9c2905fa795">
      <UserInfo>
        <DisplayName/>
        <AccountId xsi:nil="true"/>
        <AccountType/>
      </UserInfo>
    </Leaders>
    <Math_Settings xmlns="8a091c5e-81f0-4b7b-b448-f9c2905fa795" xsi:nil="true"/>
    <Has_Teacher_Only_SectionGroup xmlns="8a091c5e-81f0-4b7b-b448-f9c2905fa795" xsi:nil="true"/>
    <FolderType xmlns="8a091c5e-81f0-4b7b-b448-f9c2905fa795" xsi:nil="true"/>
    <Distribution_Groups xmlns="8a091c5e-81f0-4b7b-b448-f9c2905fa795" xsi:nil="true"/>
    <Templates xmlns="8a091c5e-81f0-4b7b-b448-f9c2905fa795" xsi:nil="true"/>
    <Members xmlns="8a091c5e-81f0-4b7b-b448-f9c2905fa795">
      <UserInfo>
        <DisplayName/>
        <AccountId xsi:nil="true"/>
        <AccountType/>
      </UserInfo>
    </Members>
    <Member_Groups xmlns="8a091c5e-81f0-4b7b-b448-f9c2905fa795">
      <UserInfo>
        <DisplayName/>
        <AccountId xsi:nil="true"/>
        <AccountType/>
      </UserInfo>
    </Member_Groups>
    <Self_Registration_Enabled xmlns="8a091c5e-81f0-4b7b-b448-f9c2905fa795" xsi:nil="true"/>
    <AppVersion xmlns="8a091c5e-81f0-4b7b-b448-f9c2905fa795" xsi:nil="true"/>
    <TeamsChannelId xmlns="8a091c5e-81f0-4b7b-b448-f9c2905fa795" xsi:nil="true"/>
    <Invited_Leaders xmlns="8a091c5e-81f0-4b7b-b448-f9c2905fa795" xsi:nil="true"/>
    <NotebookType xmlns="8a091c5e-81f0-4b7b-b448-f9c2905fa795" xsi:nil="true"/>
    <Teachers xmlns="8a091c5e-81f0-4b7b-b448-f9c2905fa795">
      <UserInfo>
        <DisplayName/>
        <AccountId xsi:nil="true"/>
        <AccountType/>
      </UserInfo>
    </Teachers>
    <Has_Leaders_Only_SectionGroup xmlns="8a091c5e-81f0-4b7b-b448-f9c2905fa795" xsi:nil="true"/>
    <IsNotebookLocked xmlns="8a091c5e-81f0-4b7b-b448-f9c2905fa795" xsi:nil="true"/>
    <Invited_Teachers xmlns="8a091c5e-81f0-4b7b-b448-f9c2905fa795" xsi:nil="true"/>
    <Owner xmlns="8a091c5e-81f0-4b7b-b448-f9c2905fa795">
      <UserInfo>
        <DisplayName/>
        <AccountId xsi:nil="true"/>
        <AccountType/>
      </UserInfo>
    </Owner>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557BD8-D052-453B-AC9C-76ACD5DD93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091c5e-81f0-4b7b-b448-f9c2905fa795"/>
    <ds:schemaRef ds:uri="aeba6821-f193-4e66-ad9d-16351d0d88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BD8EE3-A101-4991-8ACC-E46E9C900596}">
  <ds:schemaRefs>
    <ds:schemaRef ds:uri="http://purl.org/dc/terms/"/>
    <ds:schemaRef ds:uri="aeba6821-f193-4e66-ad9d-16351d0d8871"/>
    <ds:schemaRef ds:uri="http://www.w3.org/XML/1998/namespace"/>
    <ds:schemaRef ds:uri="http://purl.org/dc/dcmitype/"/>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8a091c5e-81f0-4b7b-b448-f9c2905fa795"/>
    <ds:schemaRef ds:uri="http://schemas.microsoft.com/office/2006/metadata/properties"/>
  </ds:schemaRefs>
</ds:datastoreItem>
</file>

<file path=customXml/itemProps3.xml><?xml version="1.0" encoding="utf-8"?>
<ds:datastoreItem xmlns:ds="http://schemas.openxmlformats.org/officeDocument/2006/customXml" ds:itemID="{D76065F7-8A7E-4D33-ABC0-4AAC6E1F68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1819</Words>
  <Application>Microsoft Macintosh PowerPoint</Application>
  <PresentationFormat>Bildschirmpräsentation (4:3)</PresentationFormat>
  <Paragraphs>487</Paragraphs>
  <Slides>25</Slides>
  <Notes>25</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25</vt:i4>
      </vt:variant>
    </vt:vector>
  </HeadingPairs>
  <TitlesOfParts>
    <vt:vector size="29" baseType="lpstr">
      <vt:lpstr>Arial</vt:lpstr>
      <vt:lpstr>Calibri</vt:lpstr>
      <vt:lpstr>Wingdings</vt:lpstr>
      <vt:lpstr>Larissa</vt:lpstr>
      <vt:lpstr>Abschlussprüfung Qualifizierender Mittelschulabschluss 2023/24 – interne Schüler:innen  (Regelschüler:innen der Klasse 9a und der Klasse 9b)</vt:lpstr>
      <vt:lpstr>  Qualifizierender Mittelschulabschluss   im Schuljahr 2023/24 </vt:lpstr>
      <vt:lpstr>  Qualifizierender Mittelschulabschluss   im Schuljahr 2023/24 </vt:lpstr>
      <vt:lpstr>Deutsch</vt:lpstr>
      <vt:lpstr>Deutsch als Zweitsprache</vt:lpstr>
      <vt:lpstr>Deutsch als Zweitsprache</vt:lpstr>
      <vt:lpstr>Muttersprache</vt:lpstr>
      <vt:lpstr>Mathematik</vt:lpstr>
      <vt:lpstr>Projektprüfung (1)</vt:lpstr>
      <vt:lpstr>Projektprüfung (2)</vt:lpstr>
      <vt:lpstr>Englisch</vt:lpstr>
      <vt:lpstr>Natur und Technik</vt:lpstr>
      <vt:lpstr>Geschichte/Politik/ Geografie</vt:lpstr>
      <vt:lpstr>Kath. Religion/Ethik</vt:lpstr>
      <vt:lpstr>Sport</vt:lpstr>
      <vt:lpstr>Musik</vt:lpstr>
      <vt:lpstr>Kunst</vt:lpstr>
      <vt:lpstr>Informatik</vt:lpstr>
      <vt:lpstr>Buchführung</vt:lpstr>
      <vt:lpstr>Informatik und digitales Gestalten (IdiG)</vt:lpstr>
      <vt:lpstr>Abschlussbewertung (1)</vt:lpstr>
      <vt:lpstr>Abschlussbewertung (2)</vt:lpstr>
      <vt:lpstr>Abschlussbewertung</vt:lpstr>
      <vt:lpstr>Abschlussbewertung</vt:lpstr>
      <vt:lpstr>„Letzte Informationen“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Abschlussprüfung  M10 im  Schuljahr 2011/2012</dc:title>
  <dc:creator>Petra</dc:creator>
  <cp:lastModifiedBy>Petra Beuer</cp:lastModifiedBy>
  <cp:revision>3</cp:revision>
  <dcterms:created xsi:type="dcterms:W3CDTF">2012-01-15T13:34:54Z</dcterms:created>
  <dcterms:modified xsi:type="dcterms:W3CDTF">2024-02-01T14:57:50Z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0x01010025F7A2732AF9AA48B0B9BB5F47B268B1</vt:lpwstr>
  </property>
</Properties>
</file>